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Roboto"/>
      <p:regular r:id="rId28"/>
      <p:bold r:id="rId29"/>
      <p:italic r:id="rId30"/>
      <p:boldItalic r:id="rId31"/>
    </p:embeddedFont>
    <p:embeddedFont>
      <p:font typeface="Montserra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Montserrat-bold.fntdata"/><Relationship Id="rId10" Type="http://schemas.openxmlformats.org/officeDocument/2006/relationships/slide" Target="slides/slide6.xml"/><Relationship Id="rId32" Type="http://schemas.openxmlformats.org/officeDocument/2006/relationships/font" Target="fonts/Montserrat-regular.fntdata"/><Relationship Id="rId13" Type="http://schemas.openxmlformats.org/officeDocument/2006/relationships/slide" Target="slides/slide9.xml"/><Relationship Id="rId35" Type="http://schemas.openxmlformats.org/officeDocument/2006/relationships/font" Target="fonts/Montserrat-boldItalic.fntdata"/><Relationship Id="rId12" Type="http://schemas.openxmlformats.org/officeDocument/2006/relationships/slide" Target="slides/slide8.xml"/><Relationship Id="rId34" Type="http://schemas.openxmlformats.org/officeDocument/2006/relationships/font" Target="fonts/Montserrat-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ad6ca800f_0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11ad6ca800f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32ac0f99d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Правила</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Разделите игроков на две команды.</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Попросите 4 игроков положить свои клюшки вниз в форме доски для игры в крестики-нолики(можно нарисовать доску для игры маркером). Остальные игроки могут отложить свои клюшки в сторону.</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Установите небольшую «полосу препятствий» в зависимости от навыков, над которыми вы работаете (например баланс, повороты и т. д.).</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По свистку один игрок от каждой команды начинает игру со своим командным предметом (например, шайбой, теннисным мячом, конусом и т. д.) в перчатке. Игроки преодолевают полосу препятствий и помещают объект своей команды на доску для крестиков-ноликов.</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После размещения своего объекта игроки бегут обратно к своей линии, чтобы пометить следующего игрока, который в свою очередь помещает свой предмет на доску для игры</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Команды продолжают участвовать в гонках и играть в крестики-нолики, пока одна из команд не выиграет.</a:t>
            </a:r>
            <a:endParaRPr sz="1600">
              <a:latin typeface="Times New Roman"/>
              <a:ea typeface="Times New Roman"/>
              <a:cs typeface="Times New Roman"/>
              <a:sym typeface="Times New Roman"/>
            </a:endParaRPr>
          </a:p>
        </p:txBody>
      </p:sp>
      <p:sp>
        <p:nvSpPr>
          <p:cNvPr id="169" name="Google Shape;169;g1232ac0f99d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32ac0f99d_0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“Охота за лисой” — это забавная игра в догонялки, в которой группа игроков соревнуется в скорости, чтобы поймать лису и отобрать шайбу. Это соревновательная эстафета, которая может помочь улучшением контроля шайбы, развитием физических качеств и улучшением катания. Эту игру можно построить по-разному, в зависимости от уровня навыков ваших игроков. Добавьте дополнительные препятствия или повороты для продвинутых игроков.</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Дайте “лисе с шайбой” преимущество. В зависимости от навыков и скорости лисы, вы можете дать им большее или меньшее преимущество.</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В этом примере мы поставили лису на вершину кругов, а преследователи были на линии ворот.</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Можно использовать от 1 до 4 охотников. Мы обнаружили, что 3 — хорошее число.</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По свистку лиса мчится по маршруту, а охотники стараются догнать и забрать шайбу.</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Лиса пытается проехать два круга и добраться до линии ворот до того, как шайба будет украдена.</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Делайте повторения с обеих сторон, чтобы игроки двигались в разные стороны!</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b="1" lang="en-US" sz="1600">
                <a:solidFill>
                  <a:srgbClr val="202124"/>
                </a:solidFill>
                <a:latin typeface="Times New Roman"/>
                <a:ea typeface="Times New Roman"/>
                <a:cs typeface="Times New Roman"/>
                <a:sym typeface="Times New Roman"/>
              </a:rPr>
              <a:t>Варианты:</a:t>
            </a:r>
            <a:endParaRPr b="1"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Называй Лису как хочешь!</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Может варьироваться количество охотников.</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Можно дать лисе большее или меньшее преимущество в зависимости от ее навыков и скорости.</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Можно добавить дополнительные повороты, чтобы игроки выполняли повороты по обоим краям за один круг.</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Для более опытных игроков вы можете потребовать, чтобы лиса и охотники проехали полосу препятствий (включая шины, конусы или защитника, который пытается ткнуть их на полпути).</a:t>
            </a:r>
            <a:endParaRPr sz="16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rPr lang="en-US" sz="1600">
                <a:solidFill>
                  <a:srgbClr val="202124"/>
                </a:solidFill>
                <a:latin typeface="Times New Roman"/>
                <a:ea typeface="Times New Roman"/>
                <a:cs typeface="Times New Roman"/>
                <a:sym typeface="Times New Roman"/>
              </a:rPr>
              <a:t>В конце можно наградить лису броском по воротам.</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81" name="Google Shape;181;g1232ac0f99d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32ac0f99d_0_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202124"/>
                </a:solidFill>
                <a:latin typeface="Times New Roman"/>
                <a:ea typeface="Times New Roman"/>
                <a:cs typeface="Times New Roman"/>
                <a:sym typeface="Times New Roman"/>
              </a:rPr>
              <a:t>Догонялки с треугольником — это простое и увлекательное занятие, которое помогает игрокам тренироваться в катании, контроле ребер лезвий коньков, контроле шайбы и внимательности на льду. Эта деятельность может быть изменена различными способами в зависимости от возраста и уровня навыков ваших игроков.</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Все игроки получают свою шайбу</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Тренеры (или игроки) обозначаются как «охотники» и не имеют клюшки. Чем больше “охотников”, тем сложнее это для игроков.</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По свистку игроки с шайбой(мячем, кольцом) пытаются ориентироваться на льду и держаться подальше от “охотников”.</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Если игрока “словили”, игрок должен остановиться, поднять руку и держать клюшку на льду(расставить руки и ноги в стороны).</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Другие игроки могут вернуть игрока, проведя шайбу(мяч,кольцо) через его треугольник.</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Игроки должны следить за тем, скольких людей они снимают.</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Игра длится в течение 45-60 секунд.</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b="1" lang="en-US" sz="1400">
                <a:solidFill>
                  <a:srgbClr val="202124"/>
                </a:solidFill>
                <a:latin typeface="Times New Roman"/>
                <a:ea typeface="Times New Roman"/>
                <a:cs typeface="Times New Roman"/>
                <a:sym typeface="Times New Roman"/>
              </a:rPr>
              <a:t>Варианты:</a:t>
            </a:r>
            <a:endParaRPr b="1"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Возможна установка на разных участках льда (пол поля, зона, станция)</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Можно использовать игроков вместо тренеров в качестве “охотников”.</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Можно добавить больше “охотников”, чтобы усложнить задачу спортсменам.</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Можно уменьшить площадь льда, чтобы сделать ее более сложной для игроков.</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Игроки могут отслеживать, скольких людей они возвращают в игру (игрок с наибольшим количеством снятых тегов выигрывает раунд!)</a:t>
            </a:r>
            <a:endParaRPr sz="14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Clr>
                <a:schemeClr val="dk1"/>
              </a:buClr>
              <a:buSzPts val="1100"/>
              <a:buFont typeface="Arial"/>
              <a:buNone/>
            </a:pPr>
            <a:r>
              <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p:txBody>
      </p:sp>
      <p:sp>
        <p:nvSpPr>
          <p:cNvPr id="193" name="Google Shape;193;g1232ac0f99d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232ac0f99d_0_1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202124"/>
                </a:solidFill>
                <a:latin typeface="Times New Roman"/>
                <a:ea typeface="Times New Roman"/>
                <a:cs typeface="Times New Roman"/>
                <a:sym typeface="Times New Roman"/>
              </a:rPr>
              <a:t>Всего 1 вратарь? Нет проблем! Одна команда забивает в ворота, а другая команда имеет 2 маленькие шины на противоположном конце, в которые они пытаются попасть, чтобы набрать очки.</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Игра может проводиться  2 на 2, 3 на 3 или 4 на 4.</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Одна команда забивает в ворота, а другая команда пытается поразить шины, чтобы заработать очки. Вы можете добавить от 1 до 3 покрышек в зависимости от уровня мастерства ваших игроков (чем больше покрышек, тем легче другой команде).</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По свистку тренер забрасывает шайбу в зону. Тренеры могут дать свисток для смены, если вратарь </a:t>
            </a:r>
            <a:r>
              <a:rPr lang="en-US" sz="1400">
                <a:solidFill>
                  <a:srgbClr val="202124"/>
                </a:solidFill>
                <a:latin typeface="Times New Roman"/>
                <a:ea typeface="Times New Roman"/>
                <a:cs typeface="Times New Roman"/>
                <a:sym typeface="Times New Roman"/>
              </a:rPr>
              <a:t>накрыл</a:t>
            </a:r>
            <a:r>
              <a:rPr lang="en-US" sz="1400">
                <a:solidFill>
                  <a:srgbClr val="202124"/>
                </a:solidFill>
                <a:latin typeface="Times New Roman"/>
                <a:ea typeface="Times New Roman"/>
                <a:cs typeface="Times New Roman"/>
                <a:sym typeface="Times New Roman"/>
              </a:rPr>
              <a:t> шайбу, шайба выйдет из игры или будет забит гол.</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Меняйте стороны по ходу игры, чтобы у каждого игрока была возможность поразить шины и вратарей. Оба варианта игры предлагают забавные и уникальные задачи.</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Тренер должен вести счет! Игроки, ожидающие у синей линии, должны болеть за своих товарищей по команде.</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400">
                <a:solidFill>
                  <a:srgbClr val="202124"/>
                </a:solidFill>
                <a:latin typeface="Times New Roman"/>
                <a:ea typeface="Times New Roman"/>
                <a:cs typeface="Times New Roman"/>
                <a:sym typeface="Times New Roman"/>
              </a:rPr>
              <a:t>Варианты:</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Может варьироваться количество играющих игроков (2 на 2, 3 на 3, 4 на 4).</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Может варьироваться размер игровой зоны.</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Можно настроить игру таким образом, что если команда попала по шинам, команды меняются сторонами, и теперь их команда может забивать вратарю.</a:t>
            </a:r>
            <a:endParaRPr sz="1400">
              <a:solidFill>
                <a:srgbClr val="202124"/>
              </a:solidFill>
              <a:latin typeface="Times New Roman"/>
              <a:ea typeface="Times New Roman"/>
              <a:cs typeface="Times New Roman"/>
              <a:sym typeface="Times New Roman"/>
            </a:endParaRPr>
          </a:p>
          <a:p>
            <a:pPr indent="-317500" lvl="0" marL="457200" rtl="0" algn="l">
              <a:spcBef>
                <a:spcPts val="0"/>
              </a:spcBef>
              <a:spcAft>
                <a:spcPts val="0"/>
              </a:spcAft>
              <a:buClr>
                <a:srgbClr val="202124"/>
              </a:buClr>
              <a:buSzPts val="1400"/>
              <a:buFont typeface="Times New Roman"/>
              <a:buChar char="●"/>
            </a:pPr>
            <a:r>
              <a:rPr lang="en-US" sz="1400">
                <a:solidFill>
                  <a:srgbClr val="202124"/>
                </a:solidFill>
                <a:latin typeface="Times New Roman"/>
                <a:ea typeface="Times New Roman"/>
                <a:cs typeface="Times New Roman"/>
                <a:sym typeface="Times New Roman"/>
              </a:rPr>
              <a:t>Если у вас нет вратарей, обе команды могут попытаться </a:t>
            </a:r>
            <a:r>
              <a:rPr lang="en-US" sz="1400">
                <a:solidFill>
                  <a:srgbClr val="202124"/>
                </a:solidFill>
                <a:latin typeface="Times New Roman"/>
                <a:ea typeface="Times New Roman"/>
                <a:cs typeface="Times New Roman"/>
                <a:sym typeface="Times New Roman"/>
              </a:rPr>
              <a:t>попасть</a:t>
            </a:r>
            <a:r>
              <a:rPr lang="en-US" sz="1400">
                <a:solidFill>
                  <a:srgbClr val="202124"/>
                </a:solidFill>
                <a:latin typeface="Times New Roman"/>
                <a:ea typeface="Times New Roman"/>
                <a:cs typeface="Times New Roman"/>
                <a:sym typeface="Times New Roman"/>
              </a:rPr>
              <a:t> в шины.</a:t>
            </a:r>
            <a:endParaRPr sz="14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04" name="Google Shape;204;g1232ac0f99d_0_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32ac0f99d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Основная концепция хоккейной игры «4 ворот 1 шайба» на малых площадках состоит в том, чтобы попрактиковаться в перемещении в открытое пространство, вербальном и невербальном общении с товарищами по команде, чтобы они могли забивать голы, проходя через ворота.</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Этот игровая концепция поможет игрокам научиться играть с поднятой головой, общаться с товарищами по команде и перемещаться на свободный </a:t>
            </a:r>
            <a:r>
              <a:rPr lang="en-US" sz="1600">
                <a:solidFill>
                  <a:srgbClr val="202124"/>
                </a:solidFill>
                <a:latin typeface="Times New Roman"/>
                <a:ea typeface="Times New Roman"/>
                <a:cs typeface="Times New Roman"/>
                <a:sym typeface="Times New Roman"/>
              </a:rPr>
              <a:t>лёд</a:t>
            </a:r>
            <a:r>
              <a:rPr lang="en-US" sz="1600">
                <a:solidFill>
                  <a:srgbClr val="202124"/>
                </a:solidFill>
                <a:latin typeface="Times New Roman"/>
                <a:ea typeface="Times New Roman"/>
                <a:cs typeface="Times New Roman"/>
                <a:sym typeface="Times New Roman"/>
              </a:rPr>
              <a:t>.</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Как тренер, если вы возьмете на себя обязательство работать над подобными действиями вместо упражнений на запоминание места на площадке, вы будете удивлены тем, как ваша команда начнет работать вместе. Сначала это будет выглядеть очень грязно, но с каждым повторением игроки будут становиться лучше. Выход на открытое пространство и перемещение шайбы со временем станут второй натурой команды.</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b="1" lang="en-US" sz="1600">
                <a:solidFill>
                  <a:srgbClr val="202124"/>
                </a:solidFill>
                <a:latin typeface="Times New Roman"/>
                <a:ea typeface="Times New Roman"/>
                <a:cs typeface="Times New Roman"/>
                <a:sym typeface="Times New Roman"/>
              </a:rPr>
              <a:t>Цель игры</a:t>
            </a:r>
            <a:endParaRPr b="1"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Забейте как можно больше голов, пройдя через «Ворота».</a:t>
            </a:r>
            <a:endParaRPr sz="16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rPr lang="en-US" sz="1600">
                <a:solidFill>
                  <a:srgbClr val="202124"/>
                </a:solidFill>
                <a:latin typeface="Times New Roman"/>
                <a:ea typeface="Times New Roman"/>
                <a:cs typeface="Times New Roman"/>
                <a:sym typeface="Times New Roman"/>
              </a:rPr>
              <a:t>Нельзя проходить через одни и те же ворота дважды подряд!</a:t>
            </a:r>
            <a:endParaRPr sz="16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t/>
            </a:r>
            <a:endParaRPr sz="16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rPr b="1" lang="en-US" sz="1600">
                <a:solidFill>
                  <a:srgbClr val="202124"/>
                </a:solidFill>
                <a:latin typeface="Times New Roman"/>
                <a:ea typeface="Times New Roman"/>
                <a:cs typeface="Times New Roman"/>
                <a:sym typeface="Times New Roman"/>
              </a:rPr>
              <a:t>Варианты игры:</a:t>
            </a:r>
            <a:endParaRPr b="1"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Игроки:</a:t>
            </a:r>
            <a:r>
              <a:rPr lang="en-US" sz="1600">
                <a:solidFill>
                  <a:srgbClr val="202124"/>
                </a:solidFill>
                <a:latin typeface="Times New Roman"/>
                <a:ea typeface="Times New Roman"/>
                <a:cs typeface="Times New Roman"/>
                <a:sym typeface="Times New Roman"/>
              </a:rPr>
              <a:t> отлично подходит для 3, 4 или 5 игроков одновременно.</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Время:</a:t>
            </a:r>
            <a:r>
              <a:rPr lang="en-US" sz="1600">
                <a:solidFill>
                  <a:srgbClr val="202124"/>
                </a:solidFill>
                <a:latin typeface="Times New Roman"/>
                <a:ea typeface="Times New Roman"/>
                <a:cs typeface="Times New Roman"/>
                <a:sym typeface="Times New Roman"/>
              </a:rPr>
              <a:t> вы можете чередовать группы игроков по 30, 45 или 60 секунд и подсчитывать, сколько голов забито. Вы можете установить несколько целей (например, 5) и остановить часы после достижения 5 целей. В игре могут участвовать 5 игроков, а остальные 5 – отдыхать. Дайте свисток, и в игру вступят следующие 5 игроков. Когда команды соревнуются друг с другом, становится весело!</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Пространство</a:t>
            </a:r>
            <a:r>
              <a:rPr lang="en-US" sz="1600">
                <a:solidFill>
                  <a:srgbClr val="202124"/>
                </a:solidFill>
                <a:latin typeface="Times New Roman"/>
                <a:ea typeface="Times New Roman"/>
                <a:cs typeface="Times New Roman"/>
                <a:sym typeface="Times New Roman"/>
              </a:rPr>
              <a:t>: можно настроить так, чтобы оно находилось в пределах зоны, половины зоны (станции) или меньшей области. Чем меньше пространство, тем сложнее будет игрокам, поскольку они вынуждены принимать более быстрые решения.</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Дополнительное задание:</a:t>
            </a:r>
            <a:r>
              <a:rPr lang="en-US" sz="1600">
                <a:solidFill>
                  <a:srgbClr val="202124"/>
                </a:solidFill>
                <a:latin typeface="Times New Roman"/>
                <a:ea typeface="Times New Roman"/>
                <a:cs typeface="Times New Roman"/>
                <a:sym typeface="Times New Roman"/>
              </a:rPr>
              <a:t> добавьте препятствия в пространство, чтобы бросить вызов игрокам.</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Шины, конусы, клюшки, защитники и т. д., размещенные в пространстве, затруднят обгон и катание. Со временем дополнительные препятствия помогут улучшить их реакцию и принятие решений.</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Групповое соревнование:</a:t>
            </a:r>
            <a:r>
              <a:rPr lang="en-US" sz="1600">
                <a:solidFill>
                  <a:srgbClr val="202124"/>
                </a:solidFill>
                <a:latin typeface="Times New Roman"/>
                <a:ea typeface="Times New Roman"/>
                <a:cs typeface="Times New Roman"/>
                <a:sym typeface="Times New Roman"/>
              </a:rPr>
              <a:t> после того, как группа освоится с упражнениями, вы можете добавить естественный элемент соревнования между группами, подсчитав количество успешных голов, забитых за указанное время. Вы можете засечь время и посмотреть, как быстро игроки смогут поразить 5 (или любое другое количество) целей. Вы удивитесь тому, как естественный элемент соперничества между группами сделает игру более напряженной, соревновательной и увлекательной!</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С вратарём:</a:t>
            </a:r>
            <a:r>
              <a:rPr lang="en-US" sz="1600">
                <a:solidFill>
                  <a:srgbClr val="202124"/>
                </a:solidFill>
                <a:latin typeface="Times New Roman"/>
                <a:ea typeface="Times New Roman"/>
                <a:cs typeface="Times New Roman"/>
                <a:sym typeface="Times New Roman"/>
              </a:rPr>
              <a:t> Вы можете потребовать от игроков сделать 2 (или более) паса через ворота, прежде чем они смогут бросать по воротам. После того, как игроки сделюают бросок, им нужно снова сделать необходимое количество передач через ворота.</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Шайбы</a:t>
            </a:r>
            <a:r>
              <a:rPr lang="en-US" sz="1600">
                <a:solidFill>
                  <a:srgbClr val="202124"/>
                </a:solidFill>
                <a:latin typeface="Times New Roman"/>
                <a:ea typeface="Times New Roman"/>
                <a:cs typeface="Times New Roman"/>
                <a:sym typeface="Times New Roman"/>
              </a:rPr>
              <a:t>: вы можете добавить 2 или более шайб за раз, чтобы игроки уделяли больше внимания игре и своему окружению.</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Ворота:</a:t>
            </a:r>
            <a:r>
              <a:rPr lang="en-US" sz="1600">
                <a:solidFill>
                  <a:srgbClr val="202124"/>
                </a:solidFill>
                <a:latin typeface="Times New Roman"/>
                <a:ea typeface="Times New Roman"/>
                <a:cs typeface="Times New Roman"/>
                <a:sym typeface="Times New Roman"/>
              </a:rPr>
              <a:t> Вы можете добавить 3 или более ворот. Их можно сделать из покрышек, конусов, шайб и других материалов. Измените размеры ворот для дополнительной задачи. Чем меньше ворота, тем сложнее игра!</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i="1" lang="en-US" sz="1600">
                <a:solidFill>
                  <a:srgbClr val="202124"/>
                </a:solidFill>
                <a:latin typeface="Times New Roman"/>
                <a:ea typeface="Times New Roman"/>
                <a:cs typeface="Times New Roman"/>
                <a:sym typeface="Times New Roman"/>
              </a:rPr>
              <a:t>Игра 3 на 3</a:t>
            </a:r>
            <a:r>
              <a:rPr lang="en-US" sz="1600">
                <a:solidFill>
                  <a:srgbClr val="202124"/>
                </a:solidFill>
                <a:latin typeface="Times New Roman"/>
                <a:ea typeface="Times New Roman"/>
                <a:cs typeface="Times New Roman"/>
                <a:sym typeface="Times New Roman"/>
              </a:rPr>
              <a:t>: вы можете поставить ворота и сделать игру 3 на 3, 3 на 2 или 3 на 1, чтобы другая команда работала над помехой и отбором шайбы. Добавление дополнительных игроков, против которых будет играть команда, придаст игре совершенно новый вид. Посмотрите видео-демонстрацию настройки игры 3 на 3.</a:t>
            </a:r>
            <a:endParaRPr sz="1600">
              <a:solidFill>
                <a:srgbClr val="202124"/>
              </a:solidFill>
              <a:latin typeface="Times New Roman"/>
              <a:ea typeface="Times New Roman"/>
              <a:cs typeface="Times New Roman"/>
              <a:sym typeface="Times New Roman"/>
            </a:endParaRPr>
          </a:p>
          <a:p>
            <a:pPr indent="0" lvl="0" marL="0" marR="38100" rtl="0" algn="l">
              <a:lnSpc>
                <a:spcPct val="128571"/>
              </a:lnSpc>
              <a:spcBef>
                <a:spcPts val="0"/>
              </a:spcBef>
              <a:spcAft>
                <a:spcPts val="0"/>
              </a:spcAft>
              <a:buNone/>
            </a:pPr>
            <a:r>
              <a:rPr b="1" lang="en-US" sz="1600">
                <a:solidFill>
                  <a:srgbClr val="202124"/>
                </a:solidFill>
                <a:latin typeface="Times New Roman"/>
                <a:ea typeface="Times New Roman"/>
                <a:cs typeface="Times New Roman"/>
                <a:sym typeface="Times New Roman"/>
              </a:rPr>
              <a:t>Варианты для игроков высокого класса:</a:t>
            </a:r>
            <a:endParaRPr b="1"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Сделайте ворота намного меньше.</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Вы можете добавить хоккейную клюшку в нижней части каждых ворот, чтобы игроки должны были отдать через клюшку, чтобы получить очко.</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Добавьте различные препятствия на льду, такие как клюшки, о которых игроки должны знать и обыгрывать их, или через которые должны отдавать передачу.</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Для большего удовольствия добавьте защитника. Или играйте 3 на 2 или 3 на 3.</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Если у вас есть вратарь, потребуйте 2 или более пасов через ворота, прежде чем игрокам будет разрешено  бросать по воротам.</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215" name="Google Shape;215;g1232ac0f99d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32ac0f99d_0_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600">
                <a:solidFill>
                  <a:srgbClr val="202124"/>
                </a:solidFill>
                <a:latin typeface="Times New Roman"/>
                <a:ea typeface="Times New Roman"/>
                <a:cs typeface="Times New Roman"/>
                <a:sym typeface="Times New Roman"/>
              </a:rPr>
              <a:t>Игра 3x1 на баллы проста, как кажется, но основы и привычки, которые игроки усваивают, играя в эту игру, чрезвычайно ценны. Держите голову поднятой, занимайте устойчивое положение, ищите свободное место на льду и общаетесь с товарищами по команде — все это приведет к успеху.</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3 игрока работают, чтобы сохранить шайбу.</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Защитник получает очко за то, что отобрал шайбу, вывел ее за пределы игровой площадки, или если шайба вышла из игры.</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Нападение получает очко, если они могут удерживать шайбу до тех пор, пока тренер не даст свисток.</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600">
                <a:solidFill>
                  <a:srgbClr val="202124"/>
                </a:solidFill>
                <a:latin typeface="Times New Roman"/>
                <a:ea typeface="Times New Roman"/>
                <a:cs typeface="Times New Roman"/>
                <a:sym typeface="Times New Roman"/>
              </a:rPr>
              <a:t>ВАРИАНТЫ:</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Может быть 2 на 1, 3 на 1, 3 на 2, 4 на 1, 4 на 2, или вы можете усложнить атаку, выбрав 2 на 3, 2 на 4.</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Можно сделать размер игры меньше или больше.</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Может потребовать от нападающих сделать определенное количество передач до конца игры или удерживать шайбу в течение определенного времени, чтобы выиграть игру. Время может быть от 15 до 45 секунд. Также можно отслеживать, сколько передач сделано за 30 секунд.</a:t>
            </a:r>
            <a:endParaRPr sz="1600">
              <a:solidFill>
                <a:srgbClr val="202124"/>
              </a:solidFill>
              <a:latin typeface="Times New Roman"/>
              <a:ea typeface="Times New Roman"/>
              <a:cs typeface="Times New Roman"/>
              <a:sym typeface="Times New Roman"/>
            </a:endParaRPr>
          </a:p>
          <a:p>
            <a:pPr indent="-330200" lvl="0" marL="457200" marR="38100" rtl="0" algn="l">
              <a:lnSpc>
                <a:spcPct val="100000"/>
              </a:lnSpc>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Если у вас есть вратарь, попросите нападающих сделать 3, 4 или 5 пасов, прежде чем они смогут бросать по воротам. Если защитники отбирают шайбу, позвольте им сделать бросок. Вратарь может работать над отслеживанием шайбы во время передач.</a:t>
            </a:r>
            <a:endParaRPr sz="700">
              <a:latin typeface="Times New Roman"/>
              <a:ea typeface="Times New Roman"/>
              <a:cs typeface="Times New Roman"/>
              <a:sym typeface="Times New Roman"/>
            </a:endParaRPr>
          </a:p>
        </p:txBody>
      </p:sp>
      <p:sp>
        <p:nvSpPr>
          <p:cNvPr id="227" name="Google Shape;227;g1232ac0f99d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b5a80161c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1b5a80161c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b5a80161c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11b5a80161c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b5a80161c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11b5a80161c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ad6ca800f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g11ad6ca800f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1b5a80161c_0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1b5a80161c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1b5a80161c_0_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1b5a80161c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1b5a80161c_0_1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11b5a80161c_0_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5f88f65e1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125f88f65e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b5a80161c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11b5a80161c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ad6ca800f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Станции</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1. Игра 4 на 4 с пустыми воротами (480/0/1=480//максимальная)</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2. Слалом с шайбой (13/47/8=480//субмаксимальная)</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3. Змейка без клюшек (27/34/8=480//средняя)</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4. Слалом без шайбы (26/83/4=480//средняя)</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400">
                <a:solidFill>
                  <a:schemeClr val="dk1"/>
                </a:solidFill>
                <a:latin typeface="Times New Roman"/>
                <a:ea typeface="Times New Roman"/>
                <a:cs typeface="Times New Roman"/>
                <a:sym typeface="Times New Roman"/>
              </a:rPr>
              <a:t>*работа / отдых / повторения = общее время / интенсивность;</a:t>
            </a:r>
            <a:endParaRPr sz="1400">
              <a:solidFill>
                <a:schemeClr val="dk1"/>
              </a:solidFill>
              <a:latin typeface="Times New Roman"/>
              <a:ea typeface="Times New Roman"/>
              <a:cs typeface="Times New Roman"/>
              <a:sym typeface="Times New Roman"/>
            </a:endParaRPr>
          </a:p>
        </p:txBody>
      </p:sp>
      <p:sp>
        <p:nvSpPr>
          <p:cNvPr id="85" name="Google Shape;85;g11ad6ca800f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db231090d_0_1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1db231090d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db231090d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11db231090d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32ac0f99d_0_1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1232ac0f99d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3ec9a7fbc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Фактически каждую 3 тренировку игроки из второго видео обгоняют первую команду на одну тренировку.</a:t>
            </a:r>
            <a:endParaRPr/>
          </a:p>
        </p:txBody>
      </p:sp>
      <p:sp>
        <p:nvSpPr>
          <p:cNvPr id="133" name="Google Shape;133;gf3ec9a7fb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3ec9a7fbc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f3ec9a7fbc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p:cSld name="Заголовок и объект">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5"/>
            <a:ext cx="7886700" cy="1325700"/>
          </a:xfrm>
          <a:prstGeom prst="rect">
            <a:avLst/>
          </a:prstGeom>
          <a:noFill/>
          <a:ln>
            <a:noFill/>
          </a:ln>
        </p:spPr>
        <p:txBody>
          <a:bodyPr anchorCtr="0" anchor="ctr" bIns="45700" lIns="45700" spcFirstLastPara="1" rIns="45700" wrap="square" tIns="45700">
            <a:normAutofit/>
          </a:bodyPr>
          <a:lstStyle>
            <a:lvl1pPr lvl="0" rtl="0" algn="l">
              <a:lnSpc>
                <a:spcPct val="90000"/>
              </a:lnSpc>
              <a:spcBef>
                <a:spcPts val="0"/>
              </a:spcBef>
              <a:spcAft>
                <a:spcPts val="0"/>
              </a:spcAft>
              <a:buClr>
                <a:srgbClr val="000000"/>
              </a:buClr>
              <a:buSzPts val="1800"/>
              <a:buNone/>
              <a:defRPr/>
            </a:lvl1pPr>
            <a:lvl2pPr lvl="1" rtl="0" algn="l">
              <a:lnSpc>
                <a:spcPct val="90000"/>
              </a:lnSpc>
              <a:spcBef>
                <a:spcPts val="0"/>
              </a:spcBef>
              <a:spcAft>
                <a:spcPts val="0"/>
              </a:spcAft>
              <a:buClr>
                <a:srgbClr val="000000"/>
              </a:buClr>
              <a:buSzPts val="1800"/>
              <a:buNone/>
              <a:defRPr/>
            </a:lvl2pPr>
            <a:lvl3pPr lvl="2" rtl="0" algn="l">
              <a:lnSpc>
                <a:spcPct val="90000"/>
              </a:lnSpc>
              <a:spcBef>
                <a:spcPts val="0"/>
              </a:spcBef>
              <a:spcAft>
                <a:spcPts val="0"/>
              </a:spcAft>
              <a:buClr>
                <a:srgbClr val="000000"/>
              </a:buClr>
              <a:buSzPts val="1800"/>
              <a:buNone/>
              <a:defRPr/>
            </a:lvl3pPr>
            <a:lvl4pPr lvl="3" rtl="0" algn="l">
              <a:lnSpc>
                <a:spcPct val="90000"/>
              </a:lnSpc>
              <a:spcBef>
                <a:spcPts val="0"/>
              </a:spcBef>
              <a:spcAft>
                <a:spcPts val="0"/>
              </a:spcAft>
              <a:buClr>
                <a:srgbClr val="000000"/>
              </a:buClr>
              <a:buSzPts val="1800"/>
              <a:buNone/>
              <a:defRPr/>
            </a:lvl4pPr>
            <a:lvl5pPr lvl="4" rtl="0" algn="l">
              <a:lnSpc>
                <a:spcPct val="90000"/>
              </a:lnSpc>
              <a:spcBef>
                <a:spcPts val="0"/>
              </a:spcBef>
              <a:spcAft>
                <a:spcPts val="0"/>
              </a:spcAft>
              <a:buClr>
                <a:srgbClr val="000000"/>
              </a:buClr>
              <a:buSzPts val="1800"/>
              <a:buNone/>
              <a:defRPr/>
            </a:lvl5pPr>
            <a:lvl6pPr lvl="5" rtl="0" algn="l">
              <a:lnSpc>
                <a:spcPct val="90000"/>
              </a:lnSpc>
              <a:spcBef>
                <a:spcPts val="0"/>
              </a:spcBef>
              <a:spcAft>
                <a:spcPts val="0"/>
              </a:spcAft>
              <a:buClr>
                <a:srgbClr val="000000"/>
              </a:buClr>
              <a:buSzPts val="1800"/>
              <a:buNone/>
              <a:defRPr/>
            </a:lvl6pPr>
            <a:lvl7pPr lvl="6" rtl="0" algn="l">
              <a:lnSpc>
                <a:spcPct val="90000"/>
              </a:lnSpc>
              <a:spcBef>
                <a:spcPts val="0"/>
              </a:spcBef>
              <a:spcAft>
                <a:spcPts val="0"/>
              </a:spcAft>
              <a:buClr>
                <a:srgbClr val="000000"/>
              </a:buClr>
              <a:buSzPts val="1800"/>
              <a:buNone/>
              <a:defRPr/>
            </a:lvl7pPr>
            <a:lvl8pPr lvl="7" rtl="0" algn="l">
              <a:lnSpc>
                <a:spcPct val="90000"/>
              </a:lnSpc>
              <a:spcBef>
                <a:spcPts val="0"/>
              </a:spcBef>
              <a:spcAft>
                <a:spcPts val="0"/>
              </a:spcAft>
              <a:buClr>
                <a:srgbClr val="000000"/>
              </a:buClr>
              <a:buSzPts val="1800"/>
              <a:buNone/>
              <a:defRPr/>
            </a:lvl8pPr>
            <a:lvl9pPr lvl="8" rtl="0" algn="l">
              <a:lnSpc>
                <a:spcPct val="90000"/>
              </a:lnSpc>
              <a:spcBef>
                <a:spcPts val="0"/>
              </a:spcBef>
              <a:spcAft>
                <a:spcPts val="0"/>
              </a:spcAft>
              <a:buClr>
                <a:srgbClr val="000000"/>
              </a:buClr>
              <a:buSzPts val="1800"/>
              <a:buNone/>
              <a:defRPr/>
            </a:lvl9pPr>
          </a:lstStyle>
          <a:p/>
        </p:txBody>
      </p:sp>
      <p:sp>
        <p:nvSpPr>
          <p:cNvPr id="52" name="Google Shape;52;p13"/>
          <p:cNvSpPr txBox="1"/>
          <p:nvPr>
            <p:ph idx="1" type="body"/>
          </p:nvPr>
        </p:nvSpPr>
        <p:spPr>
          <a:xfrm>
            <a:off x="628650" y="1825625"/>
            <a:ext cx="7886700" cy="43512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000"/>
              </a:spcBef>
              <a:spcAft>
                <a:spcPts val="0"/>
              </a:spcAft>
              <a:buClr>
                <a:srgbClr val="000000"/>
              </a:buClr>
              <a:buSzPts val="1800"/>
              <a:buChar char="●"/>
              <a:defRPr/>
            </a:lvl1pPr>
            <a:lvl2pPr indent="-342900" lvl="1" marL="914400" rtl="0" algn="l">
              <a:lnSpc>
                <a:spcPct val="90000"/>
              </a:lnSpc>
              <a:spcBef>
                <a:spcPts val="1000"/>
              </a:spcBef>
              <a:spcAft>
                <a:spcPts val="0"/>
              </a:spcAft>
              <a:buClr>
                <a:srgbClr val="000000"/>
              </a:buClr>
              <a:buSzPts val="1800"/>
              <a:buChar char="○"/>
              <a:defRPr/>
            </a:lvl2pPr>
            <a:lvl3pPr indent="-342900" lvl="2" marL="1371600" rtl="0" algn="l">
              <a:lnSpc>
                <a:spcPct val="90000"/>
              </a:lnSpc>
              <a:spcBef>
                <a:spcPts val="1000"/>
              </a:spcBef>
              <a:spcAft>
                <a:spcPts val="0"/>
              </a:spcAft>
              <a:buClr>
                <a:srgbClr val="000000"/>
              </a:buClr>
              <a:buSzPts val="1800"/>
              <a:buChar char="■"/>
              <a:defRPr/>
            </a:lvl3pPr>
            <a:lvl4pPr indent="-342900" lvl="3" marL="1828800" rtl="0" algn="l">
              <a:lnSpc>
                <a:spcPct val="90000"/>
              </a:lnSpc>
              <a:spcBef>
                <a:spcPts val="1000"/>
              </a:spcBef>
              <a:spcAft>
                <a:spcPts val="0"/>
              </a:spcAft>
              <a:buClr>
                <a:srgbClr val="000000"/>
              </a:buClr>
              <a:buSzPts val="1800"/>
              <a:buChar char="●"/>
              <a:defRPr/>
            </a:lvl4pPr>
            <a:lvl5pPr indent="-342900" lvl="4" marL="2286000" rtl="0" algn="l">
              <a:lnSpc>
                <a:spcPct val="90000"/>
              </a:lnSpc>
              <a:spcBef>
                <a:spcPts val="1000"/>
              </a:spcBef>
              <a:spcAft>
                <a:spcPts val="0"/>
              </a:spcAft>
              <a:buClr>
                <a:srgbClr val="000000"/>
              </a:buClr>
              <a:buSzPts val="1800"/>
              <a:buChar char="○"/>
              <a:defRPr/>
            </a:lvl5pPr>
            <a:lvl6pPr indent="-342900" lvl="5" marL="2743200" rtl="0" algn="l">
              <a:lnSpc>
                <a:spcPct val="90000"/>
              </a:lnSpc>
              <a:spcBef>
                <a:spcPts val="1000"/>
              </a:spcBef>
              <a:spcAft>
                <a:spcPts val="0"/>
              </a:spcAft>
              <a:buClr>
                <a:srgbClr val="000000"/>
              </a:buClr>
              <a:buSzPts val="1800"/>
              <a:buChar char="■"/>
              <a:defRPr/>
            </a:lvl6pPr>
            <a:lvl7pPr indent="-342900" lvl="6" marL="3200400" rtl="0" algn="l">
              <a:lnSpc>
                <a:spcPct val="90000"/>
              </a:lnSpc>
              <a:spcBef>
                <a:spcPts val="1000"/>
              </a:spcBef>
              <a:spcAft>
                <a:spcPts val="0"/>
              </a:spcAft>
              <a:buClr>
                <a:srgbClr val="000000"/>
              </a:buClr>
              <a:buSzPts val="1800"/>
              <a:buChar char="●"/>
              <a:defRPr/>
            </a:lvl7pPr>
            <a:lvl8pPr indent="-342900" lvl="7" marL="3657600" rtl="0" algn="l">
              <a:lnSpc>
                <a:spcPct val="90000"/>
              </a:lnSpc>
              <a:spcBef>
                <a:spcPts val="1000"/>
              </a:spcBef>
              <a:spcAft>
                <a:spcPts val="0"/>
              </a:spcAft>
              <a:buClr>
                <a:srgbClr val="000000"/>
              </a:buClr>
              <a:buSzPts val="1800"/>
              <a:buChar char="○"/>
              <a:defRPr/>
            </a:lvl8pPr>
            <a:lvl9pPr indent="-342900" lvl="8" marL="4114800" rtl="0" algn="l">
              <a:lnSpc>
                <a:spcPct val="90000"/>
              </a:lnSpc>
              <a:spcBef>
                <a:spcPts val="1000"/>
              </a:spcBef>
              <a:spcAft>
                <a:spcPts val="0"/>
              </a:spcAft>
              <a:buClr>
                <a:srgbClr val="000000"/>
              </a:buClr>
              <a:buSzPts val="1800"/>
              <a:buChar char="■"/>
              <a:defRPr/>
            </a:lvl9pPr>
          </a:lstStyle>
          <a:p/>
        </p:txBody>
      </p:sp>
      <p:sp>
        <p:nvSpPr>
          <p:cNvPr id="53" name="Google Shape;53;p13"/>
          <p:cNvSpPr txBox="1"/>
          <p:nvPr>
            <p:ph idx="12" type="sldNum"/>
          </p:nvPr>
        </p:nvSpPr>
        <p:spPr>
          <a:xfrm>
            <a:off x="8256726" y="6414761"/>
            <a:ext cx="258600" cy="276900"/>
          </a:xfrm>
          <a:prstGeom prst="rect">
            <a:avLst/>
          </a:prstGeom>
          <a:noFill/>
          <a:ln>
            <a:noFill/>
          </a:ln>
        </p:spPr>
        <p:txBody>
          <a:bodyPr anchorCtr="0" anchor="ctr" bIns="45700" lIns="45700" spcFirstLastPara="1" rIns="45700" wrap="square" tIns="45700">
            <a:spAutoFit/>
          </a:bodyPr>
          <a:lstStyle>
            <a:lvl1pPr indent="0" lvl="0" marL="0" rt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rt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rt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rt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rt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rt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rt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rt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rt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p:cSld name="Пустой слайд">
    <p:spTree>
      <p:nvGrpSpPr>
        <p:cNvPr id="54" name="Shape 54"/>
        <p:cNvGrpSpPr/>
        <p:nvPr/>
      </p:nvGrpSpPr>
      <p:grpSpPr>
        <a:xfrm>
          <a:off x="0" y="0"/>
          <a:ext cx="0" cy="0"/>
          <a:chOff x="0" y="0"/>
          <a:chExt cx="0" cy="0"/>
        </a:xfrm>
      </p:grpSpPr>
      <p:sp>
        <p:nvSpPr>
          <p:cNvPr id="55" name="Google Shape;55;p14"/>
          <p:cNvSpPr txBox="1"/>
          <p:nvPr>
            <p:ph idx="12" type="sldNum"/>
          </p:nvPr>
        </p:nvSpPr>
        <p:spPr>
          <a:xfrm>
            <a:off x="8256726" y="6414761"/>
            <a:ext cx="258600" cy="276900"/>
          </a:xfrm>
          <a:prstGeom prst="rect">
            <a:avLst/>
          </a:prstGeom>
          <a:noFill/>
          <a:ln>
            <a:noFill/>
          </a:ln>
        </p:spPr>
        <p:txBody>
          <a:bodyPr anchorCtr="0" anchor="ctr" bIns="45700" lIns="45700" spcFirstLastPara="1" rIns="45700" wrap="square" tIns="45700">
            <a:spAutoFit/>
          </a:bodyPr>
          <a:lstStyle>
            <a:lvl1pPr indent="0" lvl="0" marL="0" rt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rt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rt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rt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rt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rt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rt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rt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rt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youtube.com/watch?v=z2U76FSS3Z8" TargetMode="External"/><Relationship Id="rId5" Type="http://schemas.openxmlformats.org/officeDocument/2006/relationships/image" Target="../media/image24.jpg"/><Relationship Id="rId6" Type="http://schemas.openxmlformats.org/officeDocument/2006/relationships/hyperlink" Target="http://www.youtube.com/watch?v=p-ScaYXWCqw" TargetMode="External"/><Relationship Id="rId7" Type="http://schemas.openxmlformats.org/officeDocument/2006/relationships/image" Target="../media/image21.jp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hyperlink" Target="http://www.youtube.com/watch?v=YVESBUMhjxY" TargetMode="External"/><Relationship Id="rId6"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hyperlink" Target="http://www.youtube.com/watch?v=ig0QeSxRBj0" TargetMode="External"/><Relationship Id="rId6"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hyperlink" Target="http://www.youtube.com/watch?v=5-9ySr-bXSc" TargetMode="External"/><Relationship Id="rId6"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9.png"/><Relationship Id="rId9" Type="http://schemas.openxmlformats.org/officeDocument/2006/relationships/hyperlink" Target="https://docs.google.com/document/d/1fy5Er2vKmA94VFtWHvqBZk0RB_zzwURSoy4lx4VORrk/edit" TargetMode="External"/><Relationship Id="rId5" Type="http://schemas.openxmlformats.org/officeDocument/2006/relationships/hyperlink" Target="http://www.youtube.com/watch?v=MUhYQ0U5HHw" TargetMode="External"/><Relationship Id="rId6" Type="http://schemas.openxmlformats.org/officeDocument/2006/relationships/image" Target="../media/image33.jpg"/><Relationship Id="rId7" Type="http://schemas.openxmlformats.org/officeDocument/2006/relationships/hyperlink" Target="https://docs.google.com/document/d/1fy5Er2vKmA94VFtWHvqBZk0RB_zzwURSoy4lx4VORrk/edit" TargetMode="External"/><Relationship Id="rId8" Type="http://schemas.openxmlformats.org/officeDocument/2006/relationships/hyperlink" Target="https://docs.google.com/document/d/1fy5Er2vKmA94VFtWHvqBZk0RB_zzwURSoy4lx4VORrk/ed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hyperlink" Target="http://www.youtube.com/watch?v=Gw6LUqARjRo" TargetMode="External"/><Relationship Id="rId6" Type="http://schemas.openxmlformats.org/officeDocument/2006/relationships/image" Target="../media/image3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www.youtube.com/watch?v=ByvlE3ghWzw" TargetMode="External"/><Relationship Id="rId5" Type="http://schemas.openxmlformats.org/officeDocument/2006/relationships/image" Target="../media/image36.jpg"/><Relationship Id="rId6"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www.youtube.com/watch?v=LTyeSNWYNHg" TargetMode="External"/><Relationship Id="rId5"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hyperlink" Target="http://www.youtube.com/watch?v=v8P7qW1DssE" TargetMode="External"/><Relationship Id="rId5"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www.youtube.com/watch?v=0cMuG2xGX74" TargetMode="External"/><Relationship Id="rId5"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http://www.youtube.com/watch?v=bNkUXx5xYBU" TargetMode="External"/><Relationship Id="rId5"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3.jpg"/><Relationship Id="rId5" Type="http://schemas.openxmlformats.org/officeDocument/2006/relationships/image" Target="../media/image4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www.youtube.com/watch?v=uYyy67c9IS0" TargetMode="External"/><Relationship Id="rId5"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1f8ZQ0S_xeQ" TargetMode="External"/><Relationship Id="rId5" Type="http://schemas.openxmlformats.org/officeDocument/2006/relationships/image" Target="../media/image5.jp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hyperlink" Target="http://www.youtube.com/watch?v=SFnE19vIZ6Y" TargetMode="External"/><Relationship Id="rId6" Type="http://schemas.openxmlformats.org/officeDocument/2006/relationships/image" Target="../media/image13.jpg"/></Relationships>
</file>

<file path=ppt/slides/_rels/slide6.xml.rels><?xml version="1.0" encoding="UTF-8" standalone="yes"?><Relationships xmlns="http://schemas.openxmlformats.org/package/2006/relationships"><Relationship Id="rId10" Type="http://schemas.openxmlformats.org/officeDocument/2006/relationships/image" Target="../media/image20.jpg"/><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www.youtube.com/watch?v=5h9QZoBtxbs" TargetMode="External"/><Relationship Id="rId9" Type="http://schemas.openxmlformats.org/officeDocument/2006/relationships/hyperlink" Target="http://www.youtube.com/watch?v=QSoSQ97guEc" TargetMode="External"/><Relationship Id="rId5" Type="http://schemas.openxmlformats.org/officeDocument/2006/relationships/image" Target="../media/image7.jpg"/><Relationship Id="rId6" Type="http://schemas.openxmlformats.org/officeDocument/2006/relationships/image" Target="../media/image4.png"/><Relationship Id="rId7" Type="http://schemas.openxmlformats.org/officeDocument/2006/relationships/hyperlink" Target="http://www.youtube.com/watch?v=P1YXAVBqu-g" TargetMode="External"/><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www.youtube.com/watch?v=ZIERpHgrExQ" TargetMode="External"/><Relationship Id="rId9" Type="http://schemas.openxmlformats.org/officeDocument/2006/relationships/image" Target="../media/image11.png"/><Relationship Id="rId5" Type="http://schemas.openxmlformats.org/officeDocument/2006/relationships/image" Target="../media/image10.jpg"/><Relationship Id="rId6" Type="http://schemas.openxmlformats.org/officeDocument/2006/relationships/hyperlink" Target="http://www.youtube.com/watch?v=nyDv-a8Wjlw" TargetMode="External"/><Relationship Id="rId7" Type="http://schemas.openxmlformats.org/officeDocument/2006/relationships/image" Target="../media/image22.jpg"/><Relationship Id="rId8"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www.youtube.com/watch?v=MHLXF7l0EkI" TargetMode="External"/><Relationship Id="rId5" Type="http://schemas.openxmlformats.org/officeDocument/2006/relationships/image" Target="../media/image19.jpg"/><Relationship Id="rId6" Type="http://schemas.openxmlformats.org/officeDocument/2006/relationships/hyperlink" Target="http://www.youtube.com/watch?v=dLvR-RdHdyA" TargetMode="External"/><Relationship Id="rId7"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www.youtube.com/watch?v=nNy09aGxbOo" TargetMode="External"/><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b="0" l="0" r="0" t="0"/>
          <a:stretch/>
        </p:blipFill>
        <p:spPr>
          <a:xfrm>
            <a:off x="-5025" y="0"/>
            <a:ext cx="9144000" cy="6857999"/>
          </a:xfrm>
          <a:prstGeom prst="rect">
            <a:avLst/>
          </a:prstGeom>
          <a:noFill/>
          <a:ln>
            <a:noFill/>
          </a:ln>
        </p:spPr>
      </p:pic>
      <p:sp>
        <p:nvSpPr>
          <p:cNvPr id="61" name="Google Shape;61;p15"/>
          <p:cNvSpPr txBox="1"/>
          <p:nvPr>
            <p:ph type="title"/>
          </p:nvPr>
        </p:nvSpPr>
        <p:spPr>
          <a:xfrm>
            <a:off x="1165125" y="6073975"/>
            <a:ext cx="6898500" cy="556800"/>
          </a:xfrm>
          <a:prstGeom prst="rect">
            <a:avLst/>
          </a:prstGeom>
          <a:noFill/>
          <a:ln>
            <a:noFill/>
          </a:ln>
        </p:spPr>
        <p:txBody>
          <a:bodyPr anchorCtr="0" anchor="ctr" bIns="45700" lIns="45700" spcFirstLastPara="1" rIns="45700" wrap="square" tIns="45700">
            <a:noAutofit/>
          </a:bodyPr>
          <a:lstStyle/>
          <a:p>
            <a:pPr indent="0" lvl="0" marL="0" rtl="0" algn="just">
              <a:lnSpc>
                <a:spcPct val="90000"/>
              </a:lnSpc>
              <a:spcBef>
                <a:spcPts val="0"/>
              </a:spcBef>
              <a:spcAft>
                <a:spcPts val="0"/>
              </a:spcAft>
              <a:buClr>
                <a:schemeClr val="dk1"/>
              </a:buClr>
              <a:buSzPts val="3240"/>
              <a:buFont typeface="Arial"/>
              <a:buNone/>
            </a:pPr>
            <a:r>
              <a:rPr lang="en-US" sz="1740">
                <a:solidFill>
                  <a:schemeClr val="lt1"/>
                </a:solidFill>
                <a:latin typeface="Times New Roman"/>
                <a:ea typeface="Times New Roman"/>
                <a:cs typeface="Times New Roman"/>
                <a:sym typeface="Times New Roman"/>
              </a:rPr>
              <a:t>АССОЦИАЦИЯ «ФЕДЕРАЦИЯ ХОККЕЯ РЕСПУБЛИКИ БЕЛАРУСЬ»</a:t>
            </a:r>
            <a:endParaRPr sz="1020">
              <a:solidFill>
                <a:schemeClr val="lt1"/>
              </a:solidFill>
              <a:latin typeface="Times New Roman"/>
              <a:ea typeface="Times New Roman"/>
              <a:cs typeface="Times New Roman"/>
              <a:sym typeface="Times New Roman"/>
            </a:endParaRPr>
          </a:p>
        </p:txBody>
      </p:sp>
      <p:sp>
        <p:nvSpPr>
          <p:cNvPr id="62" name="Google Shape;62;p15"/>
          <p:cNvSpPr txBox="1"/>
          <p:nvPr/>
        </p:nvSpPr>
        <p:spPr>
          <a:xfrm>
            <a:off x="577000" y="5155925"/>
            <a:ext cx="8358300" cy="6465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800"/>
              <a:buFont typeface="Times New Roman"/>
              <a:buNone/>
            </a:pPr>
            <a:r>
              <a:rPr b="1" lang="en-US" sz="1800">
                <a:solidFill>
                  <a:schemeClr val="lt1"/>
                </a:solidFill>
                <a:latin typeface="Times New Roman"/>
                <a:ea typeface="Times New Roman"/>
                <a:cs typeface="Times New Roman"/>
                <a:sym typeface="Times New Roman"/>
              </a:rPr>
              <a:t>Рабочая группа:</a:t>
            </a:r>
            <a:endParaRPr b="1" sz="1800">
              <a:solidFill>
                <a:schemeClr val="lt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rgbClr val="000000"/>
              </a:buClr>
              <a:buSzPts val="1800"/>
              <a:buFont typeface="Times New Roman"/>
              <a:buNone/>
            </a:pPr>
            <a:r>
              <a:rPr b="1" lang="en-US" sz="1800">
                <a:solidFill>
                  <a:schemeClr val="lt1"/>
                </a:solidFill>
                <a:latin typeface="Times New Roman"/>
                <a:ea typeface="Times New Roman"/>
                <a:cs typeface="Times New Roman"/>
                <a:sym typeface="Times New Roman"/>
              </a:rPr>
              <a:t> Мартыненко А.Н., </a:t>
            </a:r>
            <a:r>
              <a:rPr b="1" i="0" lang="en-US" sz="1800" u="none" cap="none" strike="noStrike">
                <a:solidFill>
                  <a:schemeClr val="lt1"/>
                </a:solidFill>
                <a:latin typeface="Times New Roman"/>
                <a:ea typeface="Times New Roman"/>
                <a:cs typeface="Times New Roman"/>
                <a:sym typeface="Times New Roman"/>
              </a:rPr>
              <a:t>Кочнев А.А.</a:t>
            </a:r>
            <a:r>
              <a:rPr b="1" lang="en-US" sz="1800">
                <a:solidFill>
                  <a:schemeClr val="lt1"/>
                </a:solidFill>
                <a:latin typeface="Times New Roman"/>
                <a:ea typeface="Times New Roman"/>
                <a:cs typeface="Times New Roman"/>
                <a:sym typeface="Times New Roman"/>
              </a:rPr>
              <a:t>, Царик А.С., Толстик П.В.</a:t>
            </a:r>
            <a:endParaRPr b="1" sz="1800">
              <a:solidFill>
                <a:schemeClr val="lt1"/>
              </a:solidFill>
              <a:latin typeface="Times New Roman"/>
              <a:ea typeface="Times New Roman"/>
              <a:cs typeface="Times New Roman"/>
              <a:sym typeface="Times New Roman"/>
            </a:endParaRPr>
          </a:p>
        </p:txBody>
      </p:sp>
      <p:sp>
        <p:nvSpPr>
          <p:cNvPr id="63" name="Google Shape;63;p15"/>
          <p:cNvSpPr txBox="1"/>
          <p:nvPr/>
        </p:nvSpPr>
        <p:spPr>
          <a:xfrm>
            <a:off x="2726575" y="1129775"/>
            <a:ext cx="43902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chemeClr val="lt1"/>
                </a:solidFill>
                <a:latin typeface="Times New Roman"/>
                <a:ea typeface="Times New Roman"/>
                <a:cs typeface="Times New Roman"/>
                <a:sym typeface="Times New Roman"/>
              </a:rPr>
              <a:t>Мониторинг апрель.</a:t>
            </a:r>
            <a:endParaRPr sz="29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24"/>
          <p:cNvGrpSpPr/>
          <p:nvPr/>
        </p:nvGrpSpPr>
        <p:grpSpPr>
          <a:xfrm>
            <a:off x="-5026" y="1724"/>
            <a:ext cx="9131000" cy="6854400"/>
            <a:chOff x="0" y="0"/>
            <a:chExt cx="9131000" cy="6854400"/>
          </a:xfrm>
        </p:grpSpPr>
        <p:sp>
          <p:nvSpPr>
            <p:cNvPr id="159" name="Google Shape;159;p24"/>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60" name="Google Shape;160;p24"/>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61" name="Google Shape;161;p24"/>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162" name="Google Shape;162;p24"/>
          <p:cNvSpPr txBox="1"/>
          <p:nvPr/>
        </p:nvSpPr>
        <p:spPr>
          <a:xfrm>
            <a:off x="195450" y="281050"/>
            <a:ext cx="843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Roboto"/>
              <a:ea typeface="Roboto"/>
              <a:cs typeface="Roboto"/>
              <a:sym typeface="Roboto"/>
            </a:endParaRPr>
          </a:p>
        </p:txBody>
      </p:sp>
      <p:pic>
        <p:nvPicPr>
          <p:cNvPr id="163" name="Google Shape;163;p24" title="Гродно 2015 топ">
            <a:hlinkClick r:id="rId4"/>
          </p:cNvPr>
          <p:cNvPicPr preferRelativeResize="0"/>
          <p:nvPr/>
        </p:nvPicPr>
        <p:blipFill>
          <a:blip r:embed="rId5">
            <a:alphaModFix/>
          </a:blip>
          <a:stretch>
            <a:fillRect/>
          </a:stretch>
        </p:blipFill>
        <p:spPr>
          <a:xfrm>
            <a:off x="4948200" y="3426344"/>
            <a:ext cx="4100476" cy="3075357"/>
          </a:xfrm>
          <a:prstGeom prst="rect">
            <a:avLst/>
          </a:prstGeom>
          <a:noFill/>
          <a:ln>
            <a:noFill/>
          </a:ln>
        </p:spPr>
      </p:pic>
      <p:pic>
        <p:nvPicPr>
          <p:cNvPr id="164" name="Google Shape;164;p24" title="Организация Гродно минус">
            <a:hlinkClick r:id="rId6"/>
          </p:cNvPr>
          <p:cNvPicPr preferRelativeResize="0"/>
          <p:nvPr/>
        </p:nvPicPr>
        <p:blipFill>
          <a:blip r:embed="rId7">
            <a:alphaModFix/>
          </a:blip>
          <a:stretch>
            <a:fillRect/>
          </a:stretch>
        </p:blipFill>
        <p:spPr>
          <a:xfrm>
            <a:off x="130025" y="3426350"/>
            <a:ext cx="4100476" cy="3075350"/>
          </a:xfrm>
          <a:prstGeom prst="rect">
            <a:avLst/>
          </a:prstGeom>
          <a:noFill/>
          <a:ln>
            <a:noFill/>
          </a:ln>
        </p:spPr>
      </p:pic>
      <p:sp>
        <p:nvSpPr>
          <p:cNvPr id="165" name="Google Shape;165;p24"/>
          <p:cNvSpPr txBox="1"/>
          <p:nvPr/>
        </p:nvSpPr>
        <p:spPr>
          <a:xfrm>
            <a:off x="124050" y="1725"/>
            <a:ext cx="8579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Изменения в тренировке для улучшения качества учебно тренировочного процесса</a:t>
            </a:r>
            <a:endParaRPr b="1" sz="2000">
              <a:latin typeface="Times New Roman"/>
              <a:ea typeface="Times New Roman"/>
              <a:cs typeface="Times New Roman"/>
              <a:sym typeface="Times New Roman"/>
            </a:endParaRPr>
          </a:p>
        </p:txBody>
      </p:sp>
      <p:pic>
        <p:nvPicPr>
          <p:cNvPr id="166" name="Google Shape;166;p24"/>
          <p:cNvPicPr preferRelativeResize="0"/>
          <p:nvPr/>
        </p:nvPicPr>
        <p:blipFill>
          <a:blip r:embed="rId8">
            <a:alphaModFix/>
          </a:blip>
          <a:stretch>
            <a:fillRect/>
          </a:stretch>
        </p:blipFill>
        <p:spPr>
          <a:xfrm>
            <a:off x="1661623" y="681250"/>
            <a:ext cx="5504251" cy="2690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25"/>
          <p:cNvGrpSpPr/>
          <p:nvPr/>
        </p:nvGrpSpPr>
        <p:grpSpPr>
          <a:xfrm>
            <a:off x="6499" y="1799"/>
            <a:ext cx="9131000" cy="6854400"/>
            <a:chOff x="0" y="0"/>
            <a:chExt cx="9131000" cy="6854400"/>
          </a:xfrm>
        </p:grpSpPr>
        <p:sp>
          <p:nvSpPr>
            <p:cNvPr id="172" name="Google Shape;172;p25"/>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73" name="Google Shape;173;p25"/>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74" name="Google Shape;174;p25"/>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175" name="Google Shape;175;p25"/>
          <p:cNvPicPr preferRelativeResize="0"/>
          <p:nvPr/>
        </p:nvPicPr>
        <p:blipFill>
          <a:blip r:embed="rId4">
            <a:alphaModFix/>
          </a:blip>
          <a:stretch>
            <a:fillRect/>
          </a:stretch>
        </p:blipFill>
        <p:spPr>
          <a:xfrm rot="5400000">
            <a:off x="-663850" y="3306400"/>
            <a:ext cx="4270799" cy="2623550"/>
          </a:xfrm>
          <a:prstGeom prst="rect">
            <a:avLst/>
          </a:prstGeom>
          <a:noFill/>
          <a:ln>
            <a:noFill/>
          </a:ln>
        </p:spPr>
      </p:pic>
      <p:sp>
        <p:nvSpPr>
          <p:cNvPr id="176" name="Google Shape;176;p25"/>
          <p:cNvSpPr txBox="1"/>
          <p:nvPr/>
        </p:nvSpPr>
        <p:spPr>
          <a:xfrm>
            <a:off x="159775" y="89200"/>
            <a:ext cx="41736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350">
              <a:solidFill>
                <a:srgbClr val="333333"/>
              </a:solidFill>
              <a:latin typeface="Montserrat"/>
              <a:ea typeface="Montserrat"/>
              <a:cs typeface="Montserrat"/>
              <a:sym typeface="Montserrat"/>
            </a:endParaRPr>
          </a:p>
        </p:txBody>
      </p:sp>
      <p:pic>
        <p:nvPicPr>
          <p:cNvPr id="177" name="Google Shape;177;p25" title="Крестики/нолики">
            <a:hlinkClick r:id="rId5"/>
          </p:cNvPr>
          <p:cNvPicPr preferRelativeResize="0"/>
          <p:nvPr/>
        </p:nvPicPr>
        <p:blipFill>
          <a:blip r:embed="rId6">
            <a:alphaModFix/>
          </a:blip>
          <a:stretch>
            <a:fillRect/>
          </a:stretch>
        </p:blipFill>
        <p:spPr>
          <a:xfrm>
            <a:off x="3331425" y="2375900"/>
            <a:ext cx="5694400" cy="4270800"/>
          </a:xfrm>
          <a:prstGeom prst="rect">
            <a:avLst/>
          </a:prstGeom>
          <a:noFill/>
          <a:ln>
            <a:noFill/>
          </a:ln>
        </p:spPr>
      </p:pic>
      <p:sp>
        <p:nvSpPr>
          <p:cNvPr id="178" name="Google Shape;178;p25"/>
          <p:cNvSpPr txBox="1"/>
          <p:nvPr/>
        </p:nvSpPr>
        <p:spPr>
          <a:xfrm>
            <a:off x="76225" y="48150"/>
            <a:ext cx="8907300" cy="188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solidFill>
                  <a:srgbClr val="202124"/>
                </a:solidFill>
                <a:latin typeface="Times New Roman"/>
                <a:ea typeface="Times New Roman"/>
                <a:cs typeface="Times New Roman"/>
                <a:sym typeface="Times New Roman"/>
              </a:rPr>
              <a:t>Эстафета крестики-нолики</a:t>
            </a:r>
            <a:endParaRPr b="1" sz="21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Рекомендачии тренерам:</a:t>
            </a:r>
            <a:endParaRPr sz="1600">
              <a:solidFill>
                <a:srgbClr val="202124"/>
              </a:solidFill>
              <a:latin typeface="Times New Roman"/>
              <a:ea typeface="Times New Roman"/>
              <a:cs typeface="Times New Roman"/>
              <a:sym typeface="Times New Roman"/>
            </a:endParaRPr>
          </a:p>
          <a:p>
            <a:pPr indent="-333375" lvl="0" marL="457200" rtl="0" algn="l">
              <a:lnSpc>
                <a:spcPct val="115000"/>
              </a:lnSpc>
              <a:spcBef>
                <a:spcPts val="0"/>
              </a:spcBef>
              <a:spcAft>
                <a:spcPts val="0"/>
              </a:spcAft>
              <a:buClr>
                <a:srgbClr val="333333"/>
              </a:buClr>
              <a:buSzPts val="1650"/>
              <a:buFont typeface="Times New Roman"/>
              <a:buChar char="●"/>
            </a:pPr>
            <a:r>
              <a:rPr lang="en-US" sz="1650">
                <a:solidFill>
                  <a:srgbClr val="333333"/>
                </a:solidFill>
                <a:latin typeface="Times New Roman"/>
                <a:ea typeface="Times New Roman"/>
                <a:cs typeface="Times New Roman"/>
                <a:sym typeface="Times New Roman"/>
              </a:rPr>
              <a:t>Поощряйте игроков проходить препятствия не только быстро, но и правильно.</a:t>
            </a:r>
            <a:endParaRPr sz="1650">
              <a:solidFill>
                <a:srgbClr val="333333"/>
              </a:solidFill>
              <a:latin typeface="Times New Roman"/>
              <a:ea typeface="Times New Roman"/>
              <a:cs typeface="Times New Roman"/>
              <a:sym typeface="Times New Roman"/>
            </a:endParaRPr>
          </a:p>
          <a:p>
            <a:pPr indent="-333375" lvl="0" marL="457200" rtl="0" algn="l">
              <a:lnSpc>
                <a:spcPct val="115000"/>
              </a:lnSpc>
              <a:spcBef>
                <a:spcPts val="0"/>
              </a:spcBef>
              <a:spcAft>
                <a:spcPts val="0"/>
              </a:spcAft>
              <a:buClr>
                <a:srgbClr val="333333"/>
              </a:buClr>
              <a:buSzPts val="1650"/>
              <a:buFont typeface="Times New Roman"/>
              <a:buChar char="●"/>
            </a:pPr>
            <a:r>
              <a:rPr lang="en-US" sz="1650">
                <a:solidFill>
                  <a:srgbClr val="333333"/>
                </a:solidFill>
                <a:latin typeface="Times New Roman"/>
                <a:ea typeface="Times New Roman"/>
                <a:cs typeface="Times New Roman"/>
                <a:sym typeface="Times New Roman"/>
              </a:rPr>
              <a:t>Общайтесь: практикуйте вербальное и невербальное общение со своими товарищами по команде.</a:t>
            </a:r>
            <a:endParaRPr sz="1650">
              <a:solidFill>
                <a:srgbClr val="333333"/>
              </a:solidFill>
              <a:latin typeface="Times New Roman"/>
              <a:ea typeface="Times New Roman"/>
              <a:cs typeface="Times New Roman"/>
              <a:sym typeface="Times New Roman"/>
            </a:endParaRPr>
          </a:p>
          <a:p>
            <a:pPr indent="-298450" lvl="0" marL="457200" marR="38100" rtl="0" algn="l">
              <a:lnSpc>
                <a:spcPct val="128571"/>
              </a:lnSpc>
              <a:spcBef>
                <a:spcPts val="0"/>
              </a:spcBef>
              <a:spcAft>
                <a:spcPts val="0"/>
              </a:spcAft>
              <a:buClr>
                <a:srgbClr val="202124"/>
              </a:buClr>
              <a:buSzPts val="1100"/>
              <a:buFont typeface="Times New Roman"/>
              <a:buChar char="●"/>
            </a:pPr>
            <a:r>
              <a:rPr lang="en-US" sz="1650">
                <a:solidFill>
                  <a:srgbClr val="333333"/>
                </a:solidFill>
                <a:latin typeface="Times New Roman"/>
                <a:ea typeface="Times New Roman"/>
                <a:cs typeface="Times New Roman"/>
                <a:sym typeface="Times New Roman"/>
              </a:rPr>
              <a:t>Требуйте от игроков болеть за партнеров и поддерживать их.</a:t>
            </a:r>
            <a:endParaRPr sz="1100">
              <a:solidFill>
                <a:srgbClr val="202124"/>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Рисунок 8" id="183" name="Google Shape;183;p26"/>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184" name="Google Shape;184;p26"/>
          <p:cNvSpPr txBox="1"/>
          <p:nvPr/>
        </p:nvSpPr>
        <p:spPr>
          <a:xfrm>
            <a:off x="159775" y="89200"/>
            <a:ext cx="4173600" cy="476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350" u="sng">
                <a:solidFill>
                  <a:srgbClr val="333333"/>
                </a:solidFill>
                <a:latin typeface="Montserrat"/>
                <a:ea typeface="Montserrat"/>
                <a:cs typeface="Montserrat"/>
                <a:sym typeface="Montserrat"/>
              </a:rPr>
              <a:t>Tic Tac Toe Relay</a:t>
            </a:r>
            <a:endParaRPr b="1" sz="1350" u="sng">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Split up players into two teams. Have 4 of the players place their sticks down, in the shape of a Tic Tac Toe board. The rest of the players can place their sticks off to the side.</a:t>
            </a:r>
            <a:endParaRPr sz="1350">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Set up a small "obstacle" course based on the skill you're working on (i.e. balance, edges, tight turns, etc.). On the whistle, one player from each team starts with their team object (e.g. puck, tennis ball, cone, etc) in their glove. </a:t>
            </a:r>
            <a:endParaRPr sz="1350">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On the whistle, players take off through the obstacle course and place their team object on the Tic Tac Toe board. After placing their object, players race back to their line to tag the next player who then takes off, completes the skating route, and then places their object down. Teams continue to race and play a game of Tic Tac Toe until one team has won. </a:t>
            </a:r>
            <a:endParaRPr sz="1350">
              <a:solidFill>
                <a:srgbClr val="333333"/>
              </a:solidFill>
              <a:latin typeface="Montserrat"/>
              <a:ea typeface="Montserrat"/>
              <a:cs typeface="Montserrat"/>
              <a:sym typeface="Montserrat"/>
            </a:endParaRPr>
          </a:p>
        </p:txBody>
      </p:sp>
      <p:grpSp>
        <p:nvGrpSpPr>
          <p:cNvPr id="185" name="Google Shape;185;p26"/>
          <p:cNvGrpSpPr/>
          <p:nvPr/>
        </p:nvGrpSpPr>
        <p:grpSpPr>
          <a:xfrm>
            <a:off x="6499" y="1799"/>
            <a:ext cx="9131000" cy="6854400"/>
            <a:chOff x="0" y="0"/>
            <a:chExt cx="9131000" cy="6854400"/>
          </a:xfrm>
        </p:grpSpPr>
        <p:sp>
          <p:nvSpPr>
            <p:cNvPr id="186" name="Google Shape;186;p2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7" name="Google Shape;187;p2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id="188" name="Google Shape;188;p26"/>
          <p:cNvPicPr preferRelativeResize="0"/>
          <p:nvPr/>
        </p:nvPicPr>
        <p:blipFill>
          <a:blip r:embed="rId4">
            <a:alphaModFix/>
          </a:blip>
          <a:stretch>
            <a:fillRect/>
          </a:stretch>
        </p:blipFill>
        <p:spPr>
          <a:xfrm>
            <a:off x="159775" y="2662175"/>
            <a:ext cx="3242325" cy="3984524"/>
          </a:xfrm>
          <a:prstGeom prst="rect">
            <a:avLst/>
          </a:prstGeom>
          <a:noFill/>
          <a:ln>
            <a:noFill/>
          </a:ln>
        </p:spPr>
      </p:pic>
      <p:pic>
        <p:nvPicPr>
          <p:cNvPr id="189" name="Google Shape;189;p26" title="Охота за зайцем">
            <a:hlinkClick r:id="rId5"/>
          </p:cNvPr>
          <p:cNvPicPr preferRelativeResize="0"/>
          <p:nvPr/>
        </p:nvPicPr>
        <p:blipFill>
          <a:blip r:embed="rId6">
            <a:alphaModFix/>
          </a:blip>
          <a:stretch>
            <a:fillRect/>
          </a:stretch>
        </p:blipFill>
        <p:spPr>
          <a:xfrm>
            <a:off x="3521000" y="2662175"/>
            <a:ext cx="5312700" cy="3984525"/>
          </a:xfrm>
          <a:prstGeom prst="rect">
            <a:avLst/>
          </a:prstGeom>
          <a:noFill/>
          <a:ln>
            <a:noFill/>
          </a:ln>
        </p:spPr>
      </p:pic>
      <p:sp>
        <p:nvSpPr>
          <p:cNvPr id="190" name="Google Shape;190;p26"/>
          <p:cNvSpPr txBox="1"/>
          <p:nvPr/>
        </p:nvSpPr>
        <p:spPr>
          <a:xfrm>
            <a:off x="42000" y="74600"/>
            <a:ext cx="9060000" cy="200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900">
                <a:solidFill>
                  <a:srgbClr val="333333"/>
                </a:solidFill>
                <a:latin typeface="Times New Roman"/>
                <a:ea typeface="Times New Roman"/>
                <a:cs typeface="Times New Roman"/>
                <a:sym typeface="Times New Roman"/>
              </a:rPr>
              <a:t>Охота за лисой</a:t>
            </a:r>
            <a:r>
              <a:rPr b="1" lang="en-US" sz="2900">
                <a:solidFill>
                  <a:srgbClr val="333333"/>
                </a:solidFill>
                <a:latin typeface="Times New Roman"/>
                <a:ea typeface="Times New Roman"/>
                <a:cs typeface="Times New Roman"/>
                <a:sym typeface="Times New Roman"/>
              </a:rPr>
              <a:t>.</a:t>
            </a:r>
            <a:endParaRPr b="1" sz="2900">
              <a:solidFill>
                <a:srgbClr val="333333"/>
              </a:solidFill>
              <a:latin typeface="Times New Roman"/>
              <a:ea typeface="Times New Roman"/>
              <a:cs typeface="Times New Roman"/>
              <a:sym typeface="Times New Roman"/>
            </a:endParaRPr>
          </a:p>
          <a:p>
            <a:pPr indent="0" lvl="0" marL="0" rtl="0" algn="l">
              <a:lnSpc>
                <a:spcPct val="110000"/>
              </a:lnSpc>
              <a:spcBef>
                <a:spcPts val="1500"/>
              </a:spcBef>
              <a:spcAft>
                <a:spcPts val="0"/>
              </a:spcAft>
              <a:buNone/>
            </a:pPr>
            <a:r>
              <a:rPr b="1" lang="en-US" sz="1600">
                <a:solidFill>
                  <a:srgbClr val="253E56"/>
                </a:solidFill>
              </a:rPr>
              <a:t>Рекомендации тренерам:</a:t>
            </a:r>
            <a:endParaRPr b="1" sz="1600">
              <a:solidFill>
                <a:srgbClr val="253E56"/>
              </a:solidFill>
            </a:endParaRPr>
          </a:p>
          <a:p>
            <a:pPr indent="-301625" lvl="0" marL="457200" rtl="0" algn="l">
              <a:spcBef>
                <a:spcPts val="800"/>
              </a:spcBef>
              <a:spcAft>
                <a:spcPts val="0"/>
              </a:spcAft>
              <a:buClr>
                <a:srgbClr val="333333"/>
              </a:buClr>
              <a:buSzPts val="1150"/>
              <a:buFont typeface="Times New Roman"/>
              <a:buAutoNum type="arabicPeriod"/>
            </a:pPr>
            <a:r>
              <a:rPr lang="en-US" sz="1600">
                <a:solidFill>
                  <a:srgbClr val="202124"/>
                </a:solidFill>
                <a:latin typeface="Times New Roman"/>
                <a:ea typeface="Times New Roman"/>
                <a:cs typeface="Times New Roman"/>
                <a:sym typeface="Times New Roman"/>
              </a:rPr>
              <a:t>Поощряйте лису держать шайбу впереди, чтобы она могла сосредоточиться на своей скорости </a:t>
            </a:r>
            <a:endParaRPr sz="1600">
              <a:solidFill>
                <a:srgbClr val="202124"/>
              </a:solidFill>
              <a:latin typeface="Times New Roman"/>
              <a:ea typeface="Times New Roman"/>
              <a:cs typeface="Times New Roman"/>
              <a:sym typeface="Times New Roman"/>
            </a:endParaRPr>
          </a:p>
          <a:p>
            <a:pPr indent="-301625" lvl="0" marL="457200" rtl="0" algn="l">
              <a:spcBef>
                <a:spcPts val="0"/>
              </a:spcBef>
              <a:spcAft>
                <a:spcPts val="0"/>
              </a:spcAft>
              <a:buClr>
                <a:srgbClr val="333333"/>
              </a:buClr>
              <a:buSzPts val="1150"/>
              <a:buFont typeface="Times New Roman"/>
              <a:buAutoNum type="arabicPeriod"/>
            </a:pPr>
            <a:r>
              <a:rPr lang="en-US" sz="1600">
                <a:solidFill>
                  <a:srgbClr val="202124"/>
                </a:solidFill>
                <a:latin typeface="Times New Roman"/>
                <a:ea typeface="Times New Roman"/>
                <a:cs typeface="Times New Roman"/>
                <a:sym typeface="Times New Roman"/>
              </a:rPr>
              <a:t>Поощряйте преследователей держать свои клюшки на льду, отбирать шайбу.</a:t>
            </a:r>
            <a:endParaRPr sz="1600">
              <a:solidFill>
                <a:srgbClr val="202124"/>
              </a:solidFill>
              <a:latin typeface="Times New Roman"/>
              <a:ea typeface="Times New Roman"/>
              <a:cs typeface="Times New Roman"/>
              <a:sym typeface="Times New Roman"/>
            </a:endParaRPr>
          </a:p>
          <a:p>
            <a:pPr indent="-301625" lvl="0" marL="457200" rtl="0" algn="l">
              <a:spcBef>
                <a:spcPts val="0"/>
              </a:spcBef>
              <a:spcAft>
                <a:spcPts val="0"/>
              </a:spcAft>
              <a:buClr>
                <a:srgbClr val="333333"/>
              </a:buClr>
              <a:buSzPts val="1150"/>
              <a:buFont typeface="Times New Roman"/>
              <a:buAutoNum type="arabicPeriod"/>
            </a:pPr>
            <a:r>
              <a:rPr lang="en-US" sz="1600">
                <a:solidFill>
                  <a:srgbClr val="202124"/>
                </a:solidFill>
                <a:latin typeface="Times New Roman"/>
                <a:ea typeface="Times New Roman"/>
                <a:cs typeface="Times New Roman"/>
                <a:sym typeface="Times New Roman"/>
              </a:rPr>
              <a:t>Требуйте от лисы и преследователей, набирать скорость когда они двигаются по виражу.</a:t>
            </a:r>
            <a:endParaRPr sz="1150">
              <a:solidFill>
                <a:srgbClr val="333333"/>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27"/>
          <p:cNvGrpSpPr/>
          <p:nvPr/>
        </p:nvGrpSpPr>
        <p:grpSpPr>
          <a:xfrm>
            <a:off x="6499" y="1799"/>
            <a:ext cx="9131000" cy="6854400"/>
            <a:chOff x="0" y="0"/>
            <a:chExt cx="9131000" cy="6854400"/>
          </a:xfrm>
        </p:grpSpPr>
        <p:sp>
          <p:nvSpPr>
            <p:cNvPr id="196" name="Google Shape;196;p27"/>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97" name="Google Shape;197;p27"/>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98" name="Google Shape;198;p27"/>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199" name="Google Shape;199;p27"/>
          <p:cNvPicPr preferRelativeResize="0"/>
          <p:nvPr/>
        </p:nvPicPr>
        <p:blipFill>
          <a:blip r:embed="rId4">
            <a:alphaModFix/>
          </a:blip>
          <a:stretch>
            <a:fillRect/>
          </a:stretch>
        </p:blipFill>
        <p:spPr>
          <a:xfrm rot="-5400000">
            <a:off x="-369325" y="2955248"/>
            <a:ext cx="4135924" cy="3095675"/>
          </a:xfrm>
          <a:prstGeom prst="rect">
            <a:avLst/>
          </a:prstGeom>
          <a:noFill/>
          <a:ln>
            <a:noFill/>
          </a:ln>
        </p:spPr>
      </p:pic>
      <p:pic>
        <p:nvPicPr>
          <p:cNvPr id="200" name="Google Shape;200;p27" title="Догонялки треугольник">
            <a:hlinkClick r:id="rId5"/>
          </p:cNvPr>
          <p:cNvPicPr preferRelativeResize="0"/>
          <p:nvPr/>
        </p:nvPicPr>
        <p:blipFill>
          <a:blip r:embed="rId6">
            <a:alphaModFix/>
          </a:blip>
          <a:stretch>
            <a:fillRect/>
          </a:stretch>
        </p:blipFill>
        <p:spPr>
          <a:xfrm>
            <a:off x="3469108" y="2435125"/>
            <a:ext cx="5514566" cy="4135925"/>
          </a:xfrm>
          <a:prstGeom prst="rect">
            <a:avLst/>
          </a:prstGeom>
          <a:noFill/>
          <a:ln>
            <a:noFill/>
          </a:ln>
        </p:spPr>
      </p:pic>
      <p:sp>
        <p:nvSpPr>
          <p:cNvPr id="201" name="Google Shape;201;p27"/>
          <p:cNvSpPr txBox="1"/>
          <p:nvPr/>
        </p:nvSpPr>
        <p:spPr>
          <a:xfrm>
            <a:off x="76225" y="48150"/>
            <a:ext cx="87789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solidFill>
                  <a:srgbClr val="202124"/>
                </a:solidFill>
                <a:latin typeface="Times New Roman"/>
                <a:ea typeface="Times New Roman"/>
                <a:cs typeface="Times New Roman"/>
                <a:sym typeface="Times New Roman"/>
              </a:rPr>
              <a:t>Догонялки с треугольником</a:t>
            </a:r>
            <a:endParaRPr b="1" sz="2100">
              <a:solidFill>
                <a:srgbClr val="202124"/>
              </a:solidFill>
              <a:latin typeface="Times New Roman"/>
              <a:ea typeface="Times New Roman"/>
              <a:cs typeface="Times New Roman"/>
              <a:sym typeface="Times New Roman"/>
            </a:endParaRPr>
          </a:p>
          <a:p>
            <a:pPr indent="0" lvl="0" marL="457200" rtl="0" algn="l">
              <a:spcBef>
                <a:spcPts val="0"/>
              </a:spcBef>
              <a:spcAft>
                <a:spcPts val="0"/>
              </a:spcAft>
              <a:buNone/>
            </a:pPr>
            <a:r>
              <a:rPr lang="en-US" sz="1600">
                <a:solidFill>
                  <a:srgbClr val="202124"/>
                </a:solidFill>
                <a:latin typeface="Times New Roman"/>
                <a:ea typeface="Times New Roman"/>
                <a:cs typeface="Times New Roman"/>
                <a:sym typeface="Times New Roman"/>
              </a:rPr>
              <a:t>Рекомендачии тренерам:</a:t>
            </a:r>
            <a:endParaRPr sz="2100">
              <a:solidFill>
                <a:srgbClr val="202124"/>
              </a:solidFill>
              <a:highlight>
                <a:srgbClr val="F8F9FA"/>
              </a:highlight>
            </a:endParaRPr>
          </a:p>
          <a:p>
            <a:pPr indent="-330200" lvl="0" marL="457200" rtl="0" algn="l">
              <a:spcBef>
                <a:spcPts val="0"/>
              </a:spcBef>
              <a:spcAft>
                <a:spcPts val="0"/>
              </a:spcAft>
              <a:buClr>
                <a:srgbClr val="202124"/>
              </a:buClr>
              <a:buSzPts val="1600"/>
              <a:buFont typeface="Times New Roman"/>
              <a:buAutoNum type="arabicPeriod"/>
            </a:pPr>
            <a:r>
              <a:rPr lang="en-US" sz="1600">
                <a:solidFill>
                  <a:srgbClr val="202124"/>
                </a:solidFill>
                <a:latin typeface="Times New Roman"/>
                <a:ea typeface="Times New Roman"/>
                <a:cs typeface="Times New Roman"/>
                <a:sym typeface="Times New Roman"/>
              </a:rPr>
              <a:t>Оглянитесь вокруг, чтобы увидеть, где “охотники”, другие игроки и открытый лед.</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AutoNum type="arabicPeriod"/>
            </a:pPr>
            <a:r>
              <a:rPr lang="en-US" sz="1600">
                <a:solidFill>
                  <a:srgbClr val="202124"/>
                </a:solidFill>
                <a:latin typeface="Times New Roman"/>
                <a:ea typeface="Times New Roman"/>
                <a:cs typeface="Times New Roman"/>
                <a:sym typeface="Times New Roman"/>
              </a:rPr>
              <a:t>Используйте резкие виражи, повороты, чтобы уйти от “охотников”.</a:t>
            </a:r>
            <a:endParaRPr sz="1600">
              <a:solidFill>
                <a:srgbClr val="202124"/>
              </a:solidFill>
              <a:latin typeface="Times New Roman"/>
              <a:ea typeface="Times New Roman"/>
              <a:cs typeface="Times New Roman"/>
              <a:sym typeface="Times New Roman"/>
            </a:endParaRPr>
          </a:p>
          <a:p>
            <a:pPr indent="-330200" lvl="0" marL="457200" marR="38100" rtl="0" algn="l">
              <a:lnSpc>
                <a:spcPct val="128571"/>
              </a:lnSpc>
              <a:spcBef>
                <a:spcPts val="0"/>
              </a:spcBef>
              <a:spcAft>
                <a:spcPts val="0"/>
              </a:spcAft>
              <a:buClr>
                <a:srgbClr val="202124"/>
              </a:buClr>
              <a:buSzPts val="1600"/>
              <a:buFont typeface="Times New Roman"/>
              <a:buAutoNum type="arabicPeriod"/>
            </a:pPr>
            <a:r>
              <a:rPr lang="en-US" sz="1600">
                <a:solidFill>
                  <a:srgbClr val="202124"/>
                </a:solidFill>
                <a:latin typeface="Times New Roman"/>
                <a:ea typeface="Times New Roman"/>
                <a:cs typeface="Times New Roman"/>
                <a:sym typeface="Times New Roman"/>
              </a:rPr>
              <a:t>Постарайтесь вернуть в игру, как можно больше игроков!</a:t>
            </a:r>
            <a:endParaRPr sz="11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28"/>
          <p:cNvGrpSpPr/>
          <p:nvPr/>
        </p:nvGrpSpPr>
        <p:grpSpPr>
          <a:xfrm>
            <a:off x="6499" y="1799"/>
            <a:ext cx="9131000" cy="6854400"/>
            <a:chOff x="0" y="0"/>
            <a:chExt cx="9131000" cy="6854400"/>
          </a:xfrm>
        </p:grpSpPr>
        <p:sp>
          <p:nvSpPr>
            <p:cNvPr id="207" name="Google Shape;207;p28"/>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08" name="Google Shape;208;p28"/>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09" name="Google Shape;209;p28"/>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210" name="Google Shape;210;p28"/>
          <p:cNvPicPr preferRelativeResize="0"/>
          <p:nvPr/>
        </p:nvPicPr>
        <p:blipFill>
          <a:blip r:embed="rId4">
            <a:alphaModFix/>
          </a:blip>
          <a:stretch>
            <a:fillRect/>
          </a:stretch>
        </p:blipFill>
        <p:spPr>
          <a:xfrm rot="-5400000">
            <a:off x="-285163" y="2829288"/>
            <a:ext cx="4246150" cy="3566724"/>
          </a:xfrm>
          <a:prstGeom prst="rect">
            <a:avLst/>
          </a:prstGeom>
          <a:noFill/>
          <a:ln>
            <a:noFill/>
          </a:ln>
        </p:spPr>
      </p:pic>
      <p:pic>
        <p:nvPicPr>
          <p:cNvPr id="211" name="Google Shape;211;p28" title="2х2 один вратарь">
            <a:hlinkClick r:id="rId5"/>
          </p:cNvPr>
          <p:cNvPicPr preferRelativeResize="0"/>
          <p:nvPr/>
        </p:nvPicPr>
        <p:blipFill>
          <a:blip r:embed="rId6">
            <a:alphaModFix/>
          </a:blip>
          <a:stretch>
            <a:fillRect/>
          </a:stretch>
        </p:blipFill>
        <p:spPr>
          <a:xfrm>
            <a:off x="3867692" y="2489575"/>
            <a:ext cx="5164433" cy="4246150"/>
          </a:xfrm>
          <a:prstGeom prst="rect">
            <a:avLst/>
          </a:prstGeom>
          <a:noFill/>
          <a:ln>
            <a:noFill/>
          </a:ln>
        </p:spPr>
      </p:pic>
      <p:sp>
        <p:nvSpPr>
          <p:cNvPr id="212" name="Google Shape;212;p28"/>
          <p:cNvSpPr txBox="1"/>
          <p:nvPr/>
        </p:nvSpPr>
        <p:spPr>
          <a:xfrm>
            <a:off x="76225" y="48150"/>
            <a:ext cx="8778900" cy="198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solidFill>
                  <a:srgbClr val="202124"/>
                </a:solidFill>
                <a:latin typeface="Times New Roman"/>
                <a:ea typeface="Times New Roman"/>
                <a:cs typeface="Times New Roman"/>
                <a:sym typeface="Times New Roman"/>
              </a:rPr>
              <a:t>2х2 с одним вратарем</a:t>
            </a:r>
            <a:endParaRPr b="1" sz="21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Рекомендачии тренерам:</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u="sng">
                <a:solidFill>
                  <a:schemeClr val="hlink"/>
                </a:solidFill>
                <a:latin typeface="Times New Roman"/>
                <a:ea typeface="Times New Roman"/>
                <a:cs typeface="Times New Roman"/>
                <a:sym typeface="Times New Roman"/>
                <a:hlinkClick r:id="rId7"/>
              </a:rPr>
              <a:t>Поощряйте хорошие </a:t>
            </a:r>
            <a:r>
              <a:rPr lang="en-US" sz="1600" u="sng">
                <a:solidFill>
                  <a:schemeClr val="accent5"/>
                </a:solidFill>
                <a:latin typeface="Times New Roman"/>
                <a:ea typeface="Times New Roman"/>
                <a:cs typeface="Times New Roman"/>
                <a:sym typeface="Times New Roman"/>
                <a:hlinkClick r:id="rId8">
                  <a:extLst>
                    <a:ext uri="{A12FA001-AC4F-418D-AE19-62706E023703}">
                      <ahyp:hlinkClr val="tx"/>
                    </a:ext>
                  </a:extLst>
                </a:hlinkClick>
              </a:rPr>
              <a:t>привычки</a:t>
            </a:r>
            <a:r>
              <a:rPr lang="en-US" sz="1600" u="sng">
                <a:solidFill>
                  <a:schemeClr val="hlink"/>
                </a:solidFill>
                <a:latin typeface="Times New Roman"/>
                <a:ea typeface="Times New Roman"/>
                <a:cs typeface="Times New Roman"/>
                <a:sym typeface="Times New Roman"/>
                <a:hlinkClick r:id="rId9"/>
              </a:rPr>
              <a:t> хоккея во время этой игры</a:t>
            </a:r>
            <a:r>
              <a:rPr lang="en-US" sz="1600">
                <a:solidFill>
                  <a:srgbClr val="202124"/>
                </a:solidFill>
                <a:latin typeface="Times New Roman"/>
                <a:ea typeface="Times New Roman"/>
                <a:cs typeface="Times New Roman"/>
                <a:sym typeface="Times New Roman"/>
              </a:rPr>
              <a:t> (Общение на льду и вне льда, игра с высоко поднятой головой, клюшка на льду, нападающие перед воротами, активная игра защитников и поддержка).</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Поощряйте открывание и ускорения на свободный лёд, когда у вас нет шайбы. Посмотрите с игроками примеры движения без шайбы.</a:t>
            </a:r>
            <a:endParaRPr sz="16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Рисунок 8" id="217" name="Google Shape;217;p29"/>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218" name="Google Shape;218;p29"/>
          <p:cNvSpPr txBox="1"/>
          <p:nvPr/>
        </p:nvSpPr>
        <p:spPr>
          <a:xfrm>
            <a:off x="159775" y="89200"/>
            <a:ext cx="4173600" cy="476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350" u="sng">
                <a:solidFill>
                  <a:srgbClr val="333333"/>
                </a:solidFill>
                <a:latin typeface="Montserrat"/>
                <a:ea typeface="Montserrat"/>
                <a:cs typeface="Montserrat"/>
                <a:sym typeface="Montserrat"/>
              </a:rPr>
              <a:t>Tic Tac Toe Relay</a:t>
            </a:r>
            <a:endParaRPr b="1" sz="1350" u="sng">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Split up players into two teams. Have 4 of the players place their sticks down, in the shape of a Tic Tac Toe board. The rest of the players can place their sticks off to the side.</a:t>
            </a:r>
            <a:endParaRPr sz="1350">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Set up a small "obstacle" course based on the skill you're working on (i.e. balance, edges, tight turns, etc.). On the whistle, one player from each team starts with their team object (e.g. puck, tennis ball, cone, etc) in their glove. </a:t>
            </a:r>
            <a:endParaRPr sz="1350">
              <a:solidFill>
                <a:srgbClr val="333333"/>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US" sz="1350">
                <a:solidFill>
                  <a:srgbClr val="333333"/>
                </a:solidFill>
                <a:latin typeface="Montserrat"/>
                <a:ea typeface="Montserrat"/>
                <a:cs typeface="Montserrat"/>
                <a:sym typeface="Montserrat"/>
              </a:rPr>
              <a:t>On the whistle, players take off through the obstacle course and place their team object on the Tic Tac Toe board. After placing their object, players race back to their line to tag the next player who then takes off, completes the skating route, and then places their object down. Teams continue to race and play a game of Tic Tac Toe until one team has won. </a:t>
            </a:r>
            <a:endParaRPr sz="1350">
              <a:solidFill>
                <a:srgbClr val="333333"/>
              </a:solidFill>
              <a:latin typeface="Montserrat"/>
              <a:ea typeface="Montserrat"/>
              <a:cs typeface="Montserrat"/>
              <a:sym typeface="Montserrat"/>
            </a:endParaRPr>
          </a:p>
        </p:txBody>
      </p:sp>
      <p:grpSp>
        <p:nvGrpSpPr>
          <p:cNvPr id="219" name="Google Shape;219;p29"/>
          <p:cNvGrpSpPr/>
          <p:nvPr/>
        </p:nvGrpSpPr>
        <p:grpSpPr>
          <a:xfrm>
            <a:off x="-1" y="1799"/>
            <a:ext cx="9131000" cy="6854400"/>
            <a:chOff x="0" y="0"/>
            <a:chExt cx="9131000" cy="6854400"/>
          </a:xfrm>
        </p:grpSpPr>
        <p:sp>
          <p:nvSpPr>
            <p:cNvPr id="220" name="Google Shape;220;p29"/>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21" name="Google Shape;221;p29"/>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id="222" name="Google Shape;222;p29"/>
          <p:cNvPicPr preferRelativeResize="0"/>
          <p:nvPr/>
        </p:nvPicPr>
        <p:blipFill>
          <a:blip r:embed="rId4">
            <a:alphaModFix/>
          </a:blip>
          <a:stretch>
            <a:fillRect/>
          </a:stretch>
        </p:blipFill>
        <p:spPr>
          <a:xfrm>
            <a:off x="-5" y="3162700"/>
            <a:ext cx="3724999" cy="3648475"/>
          </a:xfrm>
          <a:prstGeom prst="rect">
            <a:avLst/>
          </a:prstGeom>
          <a:noFill/>
          <a:ln>
            <a:noFill/>
          </a:ln>
        </p:spPr>
      </p:pic>
      <p:pic>
        <p:nvPicPr>
          <p:cNvPr id="223" name="Google Shape;223;p29" title="Забей в ворота">
            <a:hlinkClick r:id="rId5"/>
          </p:cNvPr>
          <p:cNvPicPr preferRelativeResize="0"/>
          <p:nvPr/>
        </p:nvPicPr>
        <p:blipFill>
          <a:blip r:embed="rId6">
            <a:alphaModFix/>
          </a:blip>
          <a:stretch>
            <a:fillRect/>
          </a:stretch>
        </p:blipFill>
        <p:spPr>
          <a:xfrm>
            <a:off x="4160467" y="3162700"/>
            <a:ext cx="4864633" cy="3648475"/>
          </a:xfrm>
          <a:prstGeom prst="rect">
            <a:avLst/>
          </a:prstGeom>
          <a:noFill/>
          <a:ln>
            <a:noFill/>
          </a:ln>
        </p:spPr>
      </p:pic>
      <p:sp>
        <p:nvSpPr>
          <p:cNvPr id="224" name="Google Shape;224;p29"/>
          <p:cNvSpPr txBox="1"/>
          <p:nvPr/>
        </p:nvSpPr>
        <p:spPr>
          <a:xfrm>
            <a:off x="42000" y="74600"/>
            <a:ext cx="9060000" cy="3219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US" sz="2800">
                <a:solidFill>
                  <a:srgbClr val="333333"/>
                </a:solidFill>
                <a:latin typeface="Times New Roman"/>
                <a:ea typeface="Times New Roman"/>
                <a:cs typeface="Times New Roman"/>
                <a:sym typeface="Times New Roman"/>
              </a:rPr>
              <a:t>4 ворот одна шайба.</a:t>
            </a:r>
            <a:endParaRPr b="1" sz="2800">
              <a:solidFill>
                <a:srgbClr val="333333"/>
              </a:solidFill>
              <a:latin typeface="Times New Roman"/>
              <a:ea typeface="Times New Roman"/>
              <a:cs typeface="Times New Roman"/>
              <a:sym typeface="Times New Roman"/>
            </a:endParaRPr>
          </a:p>
          <a:p>
            <a:pPr indent="0" lvl="0" marL="0" rtl="0" algn="l">
              <a:lnSpc>
                <a:spcPct val="100000"/>
              </a:lnSpc>
              <a:spcBef>
                <a:spcPts val="1500"/>
              </a:spcBef>
              <a:spcAft>
                <a:spcPts val="0"/>
              </a:spcAft>
              <a:buNone/>
            </a:pPr>
            <a:r>
              <a:rPr b="1" lang="en-US" sz="1500">
                <a:solidFill>
                  <a:srgbClr val="253E56"/>
                </a:solidFill>
              </a:rPr>
              <a:t>Рекомендации тренерам:</a:t>
            </a:r>
            <a:endParaRPr b="1" sz="1500">
              <a:solidFill>
                <a:srgbClr val="253E56"/>
              </a:solidFill>
            </a:endParaRPr>
          </a:p>
          <a:p>
            <a:pPr indent="-323850" lvl="0" marL="457200" marR="38100" rtl="0" algn="l">
              <a:lnSpc>
                <a:spcPct val="100000"/>
              </a:lnSpc>
              <a:spcBef>
                <a:spcPts val="800"/>
              </a:spcBef>
              <a:spcAft>
                <a:spcPts val="0"/>
              </a:spcAft>
              <a:buClr>
                <a:srgbClr val="333333"/>
              </a:buClr>
              <a:buSzPts val="1500"/>
              <a:buFont typeface="Times New Roman"/>
              <a:buAutoNum type="arabicPeriod"/>
            </a:pPr>
            <a:r>
              <a:rPr lang="en-US" sz="1500">
                <a:solidFill>
                  <a:srgbClr val="202124"/>
                </a:solidFill>
                <a:latin typeface="Times New Roman"/>
                <a:ea typeface="Times New Roman"/>
                <a:cs typeface="Times New Roman"/>
                <a:sym typeface="Times New Roman"/>
              </a:rPr>
              <a:t>Поощряйте игроков всегда двигаться на открытое пространство на льду. Не позволяйте им стоять на месте и передавать шайбу вперед и назад.</a:t>
            </a:r>
            <a:endParaRPr sz="1500">
              <a:solidFill>
                <a:srgbClr val="202124"/>
              </a:solidFill>
              <a:latin typeface="Times New Roman"/>
              <a:ea typeface="Times New Roman"/>
              <a:cs typeface="Times New Roman"/>
              <a:sym typeface="Times New Roman"/>
            </a:endParaRPr>
          </a:p>
          <a:p>
            <a:pPr indent="-323850" lvl="0" marL="457200" marR="38100" rtl="0" algn="l">
              <a:lnSpc>
                <a:spcPct val="100000"/>
              </a:lnSpc>
              <a:spcBef>
                <a:spcPts val="0"/>
              </a:spcBef>
              <a:spcAft>
                <a:spcPts val="0"/>
              </a:spcAft>
              <a:buClr>
                <a:srgbClr val="333333"/>
              </a:buClr>
              <a:buSzPts val="1500"/>
              <a:buFont typeface="Times New Roman"/>
              <a:buAutoNum type="arabicPeriod"/>
            </a:pPr>
            <a:r>
              <a:rPr lang="en-US" sz="1500">
                <a:solidFill>
                  <a:srgbClr val="202124"/>
                </a:solidFill>
                <a:latin typeface="Times New Roman"/>
                <a:ea typeface="Times New Roman"/>
                <a:cs typeface="Times New Roman"/>
                <a:sym typeface="Times New Roman"/>
              </a:rPr>
              <a:t>Поощряйте игроков находить «линию паса», чтобы обеспечить хороший пас.</a:t>
            </a:r>
            <a:endParaRPr sz="1500">
              <a:solidFill>
                <a:srgbClr val="202124"/>
              </a:solidFill>
              <a:latin typeface="Times New Roman"/>
              <a:ea typeface="Times New Roman"/>
              <a:cs typeface="Times New Roman"/>
              <a:sym typeface="Times New Roman"/>
            </a:endParaRPr>
          </a:p>
          <a:p>
            <a:pPr indent="-323850" lvl="0" marL="457200" marR="38100" rtl="0" algn="l">
              <a:lnSpc>
                <a:spcPct val="100000"/>
              </a:lnSpc>
              <a:spcBef>
                <a:spcPts val="0"/>
              </a:spcBef>
              <a:spcAft>
                <a:spcPts val="0"/>
              </a:spcAft>
              <a:buClr>
                <a:srgbClr val="333333"/>
              </a:buClr>
              <a:buSzPts val="1500"/>
              <a:buFont typeface="Times New Roman"/>
              <a:buAutoNum type="arabicPeriod"/>
            </a:pPr>
            <a:r>
              <a:rPr lang="en-US" sz="1500">
                <a:solidFill>
                  <a:srgbClr val="202124"/>
                </a:solidFill>
                <a:latin typeface="Times New Roman"/>
                <a:ea typeface="Times New Roman"/>
                <a:cs typeface="Times New Roman"/>
                <a:sym typeface="Times New Roman"/>
              </a:rPr>
              <a:t>Поощряйте словесное общение (называя товарища по команде по имени, говоря, что вы открыты и т. д.).</a:t>
            </a:r>
            <a:endParaRPr sz="1500">
              <a:solidFill>
                <a:srgbClr val="202124"/>
              </a:solidFill>
              <a:latin typeface="Times New Roman"/>
              <a:ea typeface="Times New Roman"/>
              <a:cs typeface="Times New Roman"/>
              <a:sym typeface="Times New Roman"/>
            </a:endParaRPr>
          </a:p>
          <a:p>
            <a:pPr indent="-323850" lvl="0" marL="457200" marR="38100" rtl="0" algn="l">
              <a:lnSpc>
                <a:spcPct val="100000"/>
              </a:lnSpc>
              <a:spcBef>
                <a:spcPts val="0"/>
              </a:spcBef>
              <a:spcAft>
                <a:spcPts val="0"/>
              </a:spcAft>
              <a:buClr>
                <a:srgbClr val="333333"/>
              </a:buClr>
              <a:buSzPts val="1500"/>
              <a:buFont typeface="Times New Roman"/>
              <a:buAutoNum type="arabicPeriod"/>
            </a:pPr>
            <a:r>
              <a:rPr lang="en-US" sz="1500">
                <a:solidFill>
                  <a:srgbClr val="202124"/>
                </a:solidFill>
                <a:latin typeface="Times New Roman"/>
                <a:ea typeface="Times New Roman"/>
                <a:cs typeface="Times New Roman"/>
                <a:sym typeface="Times New Roman"/>
              </a:rPr>
              <a:t>Поощряйте невербальное общение</a:t>
            </a:r>
            <a:endParaRPr sz="1500">
              <a:solidFill>
                <a:srgbClr val="202124"/>
              </a:solidFill>
              <a:latin typeface="Times New Roman"/>
              <a:ea typeface="Times New Roman"/>
              <a:cs typeface="Times New Roman"/>
              <a:sym typeface="Times New Roman"/>
            </a:endParaRPr>
          </a:p>
          <a:p>
            <a:pPr indent="-323850" lvl="0" marL="457200" marR="38100" rtl="0" algn="l">
              <a:lnSpc>
                <a:spcPct val="100000"/>
              </a:lnSpc>
              <a:spcBef>
                <a:spcPts val="0"/>
              </a:spcBef>
              <a:spcAft>
                <a:spcPts val="0"/>
              </a:spcAft>
              <a:buClr>
                <a:srgbClr val="333333"/>
              </a:buClr>
              <a:buSzPts val="1500"/>
              <a:buFont typeface="Times New Roman"/>
              <a:buAutoNum type="arabicPeriod"/>
            </a:pPr>
            <a:r>
              <a:rPr lang="en-US" sz="1500">
                <a:solidFill>
                  <a:srgbClr val="202124"/>
                </a:solidFill>
                <a:latin typeface="Times New Roman"/>
                <a:ea typeface="Times New Roman"/>
                <a:cs typeface="Times New Roman"/>
                <a:sym typeface="Times New Roman"/>
              </a:rPr>
              <a:t>Позвольте игрокам совершать ошибки. Потребуется время, чтобы привыкнуть к этим занятиям. Но со временем вы увидите, как они поднимают голову, чтобы принять решение, которое и является целью этой игры с небольшим пространством.</a:t>
            </a:r>
            <a:endParaRPr sz="1500">
              <a:solidFill>
                <a:srgbClr val="202124"/>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30"/>
          <p:cNvGrpSpPr/>
          <p:nvPr/>
        </p:nvGrpSpPr>
        <p:grpSpPr>
          <a:xfrm>
            <a:off x="-5026" y="1724"/>
            <a:ext cx="9131000" cy="6854400"/>
            <a:chOff x="0" y="0"/>
            <a:chExt cx="9131000" cy="6854400"/>
          </a:xfrm>
        </p:grpSpPr>
        <p:sp>
          <p:nvSpPr>
            <p:cNvPr id="230" name="Google Shape;230;p30"/>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31" name="Google Shape;231;p30"/>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32" name="Google Shape;232;p30"/>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233" name="Google Shape;233;p30"/>
          <p:cNvSpPr txBox="1"/>
          <p:nvPr/>
        </p:nvSpPr>
        <p:spPr>
          <a:xfrm>
            <a:off x="76225" y="48150"/>
            <a:ext cx="8907300" cy="395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solidFill>
                  <a:srgbClr val="202124"/>
                </a:solidFill>
                <a:latin typeface="Times New Roman"/>
                <a:ea typeface="Times New Roman"/>
                <a:cs typeface="Times New Roman"/>
                <a:sym typeface="Times New Roman"/>
              </a:rPr>
              <a:t>Игра 3х1 на очки</a:t>
            </a:r>
            <a:endParaRPr b="1" sz="21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Рекомендачии тренерам:</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latin typeface="Times New Roman"/>
                <a:ea typeface="Times New Roman"/>
                <a:cs typeface="Times New Roman"/>
                <a:sym typeface="Times New Roman"/>
              </a:rPr>
              <a:t>Защитники:</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Всегда оставайтесь на льду (чтобы вы могли перекрывать линии передач, блокировать передачи или направлять игроков определенным образом).</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Вы находитесь в невыгодном положении в этой игре. Будьте разумны в своих движениях. Не гонитесь и не размахивайте клюшкой бесконтрольно.</a:t>
            </a:r>
            <a:endParaRPr sz="1600">
              <a:solidFill>
                <a:srgbClr val="202124"/>
              </a:solidFill>
              <a:latin typeface="Times New Roman"/>
              <a:ea typeface="Times New Roman"/>
              <a:cs typeface="Times New Roman"/>
              <a:sym typeface="Times New Roman"/>
            </a:endParaRPr>
          </a:p>
          <a:p>
            <a:pPr indent="0" lvl="0" marL="0" rtl="0" algn="l">
              <a:spcBef>
                <a:spcPts val="0"/>
              </a:spcBef>
              <a:spcAft>
                <a:spcPts val="0"/>
              </a:spcAft>
              <a:buNone/>
            </a:pPr>
            <a:r>
              <a:rPr lang="en-US" sz="1600">
                <a:solidFill>
                  <a:srgbClr val="202124"/>
                </a:solidFill>
                <a:highlight>
                  <a:srgbClr val="F8F9FA"/>
                </a:highlight>
                <a:latin typeface="Times New Roman"/>
                <a:ea typeface="Times New Roman"/>
                <a:cs typeface="Times New Roman"/>
                <a:sym typeface="Times New Roman"/>
              </a:rPr>
              <a:t>Нападающие:</a:t>
            </a:r>
            <a:endParaRPr sz="1600">
              <a:solidFill>
                <a:srgbClr val="202124"/>
              </a:solidFill>
              <a:highlight>
                <a:srgbClr val="F8F9FA"/>
              </a:highlight>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Держите клюшко на на льду, чтобы дать вашему товарищу по команде цель для передачи.</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Это практика! Это нормально, если вы пробуете новые движения и делаете ошибки.</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Выйти на открытое пространство без шайбы.</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Общайтесь вербально и невербально со своими товарищами по команде.</a:t>
            </a:r>
            <a:endParaRPr sz="1600">
              <a:solidFill>
                <a:srgbClr val="202124"/>
              </a:solidFill>
              <a:latin typeface="Times New Roman"/>
              <a:ea typeface="Times New Roman"/>
              <a:cs typeface="Times New Roman"/>
              <a:sym typeface="Times New Roman"/>
            </a:endParaRPr>
          </a:p>
          <a:p>
            <a:pPr indent="-330200" lvl="0" marL="457200" rtl="0" algn="l">
              <a:spcBef>
                <a:spcPts val="0"/>
              </a:spcBef>
              <a:spcAft>
                <a:spcPts val="0"/>
              </a:spcAft>
              <a:buClr>
                <a:srgbClr val="202124"/>
              </a:buClr>
              <a:buSzPts val="1600"/>
              <a:buFont typeface="Times New Roman"/>
              <a:buChar char="●"/>
            </a:pPr>
            <a:r>
              <a:rPr lang="en-US" sz="1600">
                <a:solidFill>
                  <a:srgbClr val="202124"/>
                </a:solidFill>
                <a:latin typeface="Times New Roman"/>
                <a:ea typeface="Times New Roman"/>
                <a:cs typeface="Times New Roman"/>
                <a:sym typeface="Times New Roman"/>
              </a:rPr>
              <a:t>Если у вас есть шайба, используйте обман или ложную информацию (фальшивые пасы, отсутствие взглядов, коньки и бедра направлены в противоположную сторону и т. д.), чтобы заставить защитника действовать или открыться.</a:t>
            </a:r>
            <a:endParaRPr sz="1600">
              <a:solidFill>
                <a:srgbClr val="202124"/>
              </a:solidFill>
              <a:latin typeface="Times New Roman"/>
              <a:ea typeface="Times New Roman"/>
              <a:cs typeface="Times New Roman"/>
              <a:sym typeface="Times New Roman"/>
            </a:endParaRPr>
          </a:p>
        </p:txBody>
      </p:sp>
      <p:pic>
        <p:nvPicPr>
          <p:cNvPr id="234" name="Google Shape;234;p30" title="3х1 передача и отбор шайбы">
            <a:hlinkClick r:id="rId4"/>
          </p:cNvPr>
          <p:cNvPicPr preferRelativeResize="0"/>
          <p:nvPr/>
        </p:nvPicPr>
        <p:blipFill>
          <a:blip r:embed="rId5">
            <a:alphaModFix/>
          </a:blip>
          <a:stretch>
            <a:fillRect/>
          </a:stretch>
        </p:blipFill>
        <p:spPr>
          <a:xfrm>
            <a:off x="4953350" y="3770800"/>
            <a:ext cx="4030325" cy="3022750"/>
          </a:xfrm>
          <a:prstGeom prst="rect">
            <a:avLst/>
          </a:prstGeom>
          <a:noFill/>
          <a:ln>
            <a:noFill/>
          </a:ln>
        </p:spPr>
      </p:pic>
      <p:pic>
        <p:nvPicPr>
          <p:cNvPr id="235" name="Google Shape;235;p30"/>
          <p:cNvPicPr preferRelativeResize="0"/>
          <p:nvPr/>
        </p:nvPicPr>
        <p:blipFill>
          <a:blip r:embed="rId6">
            <a:alphaModFix/>
          </a:blip>
          <a:stretch>
            <a:fillRect/>
          </a:stretch>
        </p:blipFill>
        <p:spPr>
          <a:xfrm>
            <a:off x="137225" y="3951275"/>
            <a:ext cx="4707351" cy="284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31"/>
          <p:cNvGrpSpPr/>
          <p:nvPr/>
        </p:nvGrpSpPr>
        <p:grpSpPr>
          <a:xfrm>
            <a:off x="6499" y="1799"/>
            <a:ext cx="9131000" cy="6854400"/>
            <a:chOff x="0" y="0"/>
            <a:chExt cx="9131000" cy="6854400"/>
          </a:xfrm>
        </p:grpSpPr>
        <p:sp>
          <p:nvSpPr>
            <p:cNvPr id="241" name="Google Shape;241;p31"/>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42" name="Google Shape;242;p31"/>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43" name="Google Shape;243;p31"/>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44" name="Google Shape;244;p31"/>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5" name="Google Shape;245;p31" title="Могилев игры">
            <a:hlinkClick r:id="rId4"/>
          </p:cNvPr>
          <p:cNvPicPr preferRelativeResize="0"/>
          <p:nvPr/>
        </p:nvPicPr>
        <p:blipFill>
          <a:blip r:embed="rId5">
            <a:alphaModFix/>
          </a:blip>
          <a:stretch>
            <a:fillRect/>
          </a:stretch>
        </p:blipFill>
        <p:spPr>
          <a:xfrm>
            <a:off x="640150" y="991275"/>
            <a:ext cx="7601000" cy="5700750"/>
          </a:xfrm>
          <a:prstGeom prst="rect">
            <a:avLst/>
          </a:prstGeom>
          <a:noFill/>
          <a:ln>
            <a:noFill/>
          </a:ln>
        </p:spPr>
      </p:pic>
      <p:sp>
        <p:nvSpPr>
          <p:cNvPr id="246" name="Google Shape;246;p31"/>
          <p:cNvSpPr txBox="1"/>
          <p:nvPr/>
        </p:nvSpPr>
        <p:spPr>
          <a:xfrm>
            <a:off x="85500" y="108475"/>
            <a:ext cx="8973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Тренировка микс Могилев</a:t>
            </a:r>
            <a:r>
              <a:rPr lang="en-US" sz="2000">
                <a:latin typeface="Times New Roman"/>
                <a:ea typeface="Times New Roman"/>
                <a:cs typeface="Times New Roman"/>
                <a:sym typeface="Times New Roman"/>
              </a:rPr>
              <a:t> </a:t>
            </a:r>
            <a:r>
              <a:rPr b="1" lang="en-US" sz="2000">
                <a:latin typeface="Times New Roman"/>
                <a:ea typeface="Times New Roman"/>
                <a:cs typeface="Times New Roman"/>
                <a:sym typeface="Times New Roman"/>
              </a:rPr>
              <a:t>2013</a:t>
            </a:r>
            <a:endParaRPr b="1" sz="2000">
              <a:latin typeface="Times New Roman"/>
              <a:ea typeface="Times New Roman"/>
              <a:cs typeface="Times New Roman"/>
              <a:sym typeface="Times New Roman"/>
            </a:endParaRPr>
          </a:p>
          <a:p>
            <a:pPr indent="0" lvl="0" marL="0" rtl="0" algn="ctr">
              <a:spcBef>
                <a:spcPts val="0"/>
              </a:spcBef>
              <a:spcAft>
                <a:spcPts val="0"/>
              </a:spcAft>
              <a:buNone/>
            </a:pPr>
            <a:r>
              <a:rPr lang="en-US" sz="2000">
                <a:latin typeface="Times New Roman"/>
                <a:ea typeface="Times New Roman"/>
                <a:cs typeface="Times New Roman"/>
                <a:sym typeface="Times New Roman"/>
              </a:rPr>
              <a:t>(игровые станции +технические)</a:t>
            </a:r>
            <a:endParaRPr sz="2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pSp>
        <p:nvGrpSpPr>
          <p:cNvPr id="251" name="Google Shape;251;p32"/>
          <p:cNvGrpSpPr/>
          <p:nvPr/>
        </p:nvGrpSpPr>
        <p:grpSpPr>
          <a:xfrm>
            <a:off x="6499" y="1799"/>
            <a:ext cx="9131000" cy="6854400"/>
            <a:chOff x="0" y="0"/>
            <a:chExt cx="9131000" cy="6854400"/>
          </a:xfrm>
        </p:grpSpPr>
        <p:sp>
          <p:nvSpPr>
            <p:cNvPr id="252" name="Google Shape;252;p32"/>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FF0000"/>
                </a:solidFill>
                <a:latin typeface="Calibri"/>
                <a:ea typeface="Calibri"/>
                <a:cs typeface="Calibri"/>
                <a:sym typeface="Calibri"/>
              </a:endParaRPr>
            </a:p>
          </p:txBody>
        </p:sp>
        <p:sp>
          <p:nvSpPr>
            <p:cNvPr id="253" name="Google Shape;253;p32"/>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FF0000"/>
                </a:solidFill>
                <a:latin typeface="Calibri"/>
                <a:ea typeface="Calibri"/>
                <a:cs typeface="Calibri"/>
                <a:sym typeface="Calibri"/>
              </a:endParaRPr>
            </a:p>
          </p:txBody>
        </p:sp>
      </p:grpSp>
      <p:pic>
        <p:nvPicPr>
          <p:cNvPr descr="Рисунок 8" id="254" name="Google Shape;254;p32"/>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55" name="Google Shape;255;p32"/>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6" name="Google Shape;256;p32" title="Могилев игры2">
            <a:hlinkClick r:id="rId4"/>
          </p:cNvPr>
          <p:cNvPicPr preferRelativeResize="0"/>
          <p:nvPr/>
        </p:nvPicPr>
        <p:blipFill>
          <a:blip r:embed="rId5">
            <a:alphaModFix/>
          </a:blip>
          <a:stretch>
            <a:fillRect/>
          </a:stretch>
        </p:blipFill>
        <p:spPr>
          <a:xfrm>
            <a:off x="584900" y="814568"/>
            <a:ext cx="7974200" cy="5980657"/>
          </a:xfrm>
          <a:prstGeom prst="rect">
            <a:avLst/>
          </a:prstGeom>
          <a:noFill/>
          <a:ln>
            <a:noFill/>
          </a:ln>
        </p:spPr>
      </p:pic>
      <p:sp>
        <p:nvSpPr>
          <p:cNvPr id="257" name="Google Shape;257;p32"/>
          <p:cNvSpPr txBox="1"/>
          <p:nvPr/>
        </p:nvSpPr>
        <p:spPr>
          <a:xfrm>
            <a:off x="865425" y="58550"/>
            <a:ext cx="7338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Игровая тренировка Могилев</a:t>
            </a:r>
            <a:endParaRPr b="1" sz="2000">
              <a:solidFill>
                <a:schemeClr val="dk1"/>
              </a:solidFill>
            </a:endParaRPr>
          </a:p>
          <a:p>
            <a:pPr indent="0" lvl="0" marL="0" rtl="0" algn="ctr">
              <a:spcBef>
                <a:spcPts val="0"/>
              </a:spcBef>
              <a:spcAft>
                <a:spcPts val="0"/>
              </a:spcAft>
              <a:buNone/>
            </a:pPr>
            <a:r>
              <a:rPr lang="en-US" sz="2000">
                <a:solidFill>
                  <a:schemeClr val="dk1"/>
                </a:solidFill>
              </a:rPr>
              <a:t>2014</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33"/>
          <p:cNvGrpSpPr/>
          <p:nvPr/>
        </p:nvGrpSpPr>
        <p:grpSpPr>
          <a:xfrm>
            <a:off x="6499" y="1799"/>
            <a:ext cx="9131000" cy="6854400"/>
            <a:chOff x="0" y="0"/>
            <a:chExt cx="9131000" cy="6854400"/>
          </a:xfrm>
        </p:grpSpPr>
        <p:sp>
          <p:nvSpPr>
            <p:cNvPr id="263" name="Google Shape;263;p33"/>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64" name="Google Shape;264;p33"/>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65" name="Google Shape;265;p33"/>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66" name="Google Shape;266;p33"/>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7" name="Google Shape;267;p33" title="Молодечно игры">
            <a:hlinkClick r:id="rId4"/>
          </p:cNvPr>
          <p:cNvPicPr preferRelativeResize="0"/>
          <p:nvPr/>
        </p:nvPicPr>
        <p:blipFill>
          <a:blip r:embed="rId5">
            <a:alphaModFix/>
          </a:blip>
          <a:stretch>
            <a:fillRect/>
          </a:stretch>
        </p:blipFill>
        <p:spPr>
          <a:xfrm>
            <a:off x="531775" y="929475"/>
            <a:ext cx="7683400" cy="5762550"/>
          </a:xfrm>
          <a:prstGeom prst="rect">
            <a:avLst/>
          </a:prstGeom>
          <a:noFill/>
          <a:ln>
            <a:noFill/>
          </a:ln>
        </p:spPr>
      </p:pic>
      <p:sp>
        <p:nvSpPr>
          <p:cNvPr id="268" name="Google Shape;268;p33"/>
          <p:cNvSpPr txBox="1"/>
          <p:nvPr/>
        </p:nvSpPr>
        <p:spPr>
          <a:xfrm>
            <a:off x="531775" y="466375"/>
            <a:ext cx="73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9" name="Google Shape;269;p33"/>
          <p:cNvSpPr txBox="1"/>
          <p:nvPr/>
        </p:nvSpPr>
        <p:spPr>
          <a:xfrm>
            <a:off x="902850" y="1800"/>
            <a:ext cx="7338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Станционная тренировка Молодечно </a:t>
            </a:r>
            <a:endParaRPr b="1" sz="2000">
              <a:solidFill>
                <a:schemeClr val="dk1"/>
              </a:solidFill>
            </a:endParaRPr>
          </a:p>
          <a:p>
            <a:pPr indent="0" lvl="0" marL="0" rtl="0" algn="ctr">
              <a:spcBef>
                <a:spcPts val="0"/>
              </a:spcBef>
              <a:spcAft>
                <a:spcPts val="0"/>
              </a:spcAft>
              <a:buNone/>
            </a:pPr>
            <a:r>
              <a:rPr lang="en-US" sz="2000">
                <a:solidFill>
                  <a:schemeClr val="dk1"/>
                </a:solidFill>
              </a:rPr>
              <a:t>2015-2016</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pSp>
        <p:nvGrpSpPr>
          <p:cNvPr id="68" name="Google Shape;68;p16"/>
          <p:cNvGrpSpPr/>
          <p:nvPr/>
        </p:nvGrpSpPr>
        <p:grpSpPr>
          <a:xfrm>
            <a:off x="6499" y="1799"/>
            <a:ext cx="9131000" cy="6854400"/>
            <a:chOff x="0" y="0"/>
            <a:chExt cx="9131000" cy="6854400"/>
          </a:xfrm>
        </p:grpSpPr>
        <p:sp>
          <p:nvSpPr>
            <p:cNvPr id="69" name="Google Shape;69;p1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0" name="Google Shape;70;p1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71" name="Google Shape;71;p16"/>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72" name="Google Shape;72;p16"/>
          <p:cNvPicPr preferRelativeResize="0"/>
          <p:nvPr/>
        </p:nvPicPr>
        <p:blipFill>
          <a:blip r:embed="rId4">
            <a:alphaModFix/>
          </a:blip>
          <a:stretch>
            <a:fillRect/>
          </a:stretch>
        </p:blipFill>
        <p:spPr>
          <a:xfrm>
            <a:off x="0" y="97575"/>
            <a:ext cx="9143999" cy="5085500"/>
          </a:xfrm>
          <a:prstGeom prst="rect">
            <a:avLst/>
          </a:prstGeom>
          <a:noFill/>
          <a:ln>
            <a:noFill/>
          </a:ln>
        </p:spPr>
      </p:pic>
      <p:sp>
        <p:nvSpPr>
          <p:cNvPr id="73" name="Google Shape;73;p16"/>
          <p:cNvSpPr txBox="1"/>
          <p:nvPr/>
        </p:nvSpPr>
        <p:spPr>
          <a:xfrm>
            <a:off x="58950" y="5271600"/>
            <a:ext cx="9026100" cy="1431600"/>
          </a:xfrm>
          <a:prstGeom prst="rect">
            <a:avLst/>
          </a:prstGeom>
          <a:noFill/>
          <a:ln>
            <a:noFill/>
          </a:ln>
        </p:spPr>
        <p:txBody>
          <a:bodyPr anchorCtr="0" anchor="t" bIns="91425" lIns="91425" spcFirstLastPara="1" rIns="91425" wrap="square" tIns="91425">
            <a:spAutoFit/>
          </a:bodyPr>
          <a:lstStyle/>
          <a:p>
            <a:pPr indent="444500" lvl="0" marL="0" marR="781876" rtl="0" algn="just">
              <a:lnSpc>
                <a:spcPct val="115000"/>
              </a:lnSpc>
              <a:spcBef>
                <a:spcPts val="1200"/>
              </a:spcBef>
              <a:spcAft>
                <a:spcPts val="0"/>
              </a:spcAft>
              <a:buNone/>
            </a:pPr>
            <a:r>
              <a:rPr lang="en-US" sz="1200">
                <a:solidFill>
                  <a:schemeClr val="dk1"/>
                </a:solidFill>
                <a:latin typeface="Times New Roman"/>
                <a:ea typeface="Times New Roman"/>
                <a:cs typeface="Times New Roman"/>
                <a:sym typeface="Times New Roman"/>
              </a:rPr>
              <a:t>Анализ организационно-методических показателей позволил констатировать сохранение положительной динамики в работе тренеров-преподавателей. Вместе с тем, необходимо более добросовестно относится к организации учебно-тренировочного процесса и формированию задач (развивающая, обучающая и воспитательная). Четко следовать организационной структуре учебно-тренировочного занятия. Обратить внимание на контроль качества выполнения занимающимися задания и корректировку во время выполнения упражнений. Обязательно включать в учебно-тренировочное занятие игры и упражнения на восстановление дыхания.</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pSp>
        <p:nvGrpSpPr>
          <p:cNvPr id="274" name="Google Shape;274;p34"/>
          <p:cNvGrpSpPr/>
          <p:nvPr/>
        </p:nvGrpSpPr>
        <p:grpSpPr>
          <a:xfrm>
            <a:off x="6499" y="1799"/>
            <a:ext cx="9131000" cy="6854400"/>
            <a:chOff x="0" y="0"/>
            <a:chExt cx="9131000" cy="6854400"/>
          </a:xfrm>
        </p:grpSpPr>
        <p:sp>
          <p:nvSpPr>
            <p:cNvPr id="275" name="Google Shape;275;p34"/>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76" name="Google Shape;276;p34"/>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77" name="Google Shape;277;p34"/>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78" name="Google Shape;278;p34"/>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9" name="Google Shape;279;p34" title="Раубичи">
            <a:hlinkClick r:id="rId4"/>
          </p:cNvPr>
          <p:cNvPicPr preferRelativeResize="0"/>
          <p:nvPr/>
        </p:nvPicPr>
        <p:blipFill>
          <a:blip r:embed="rId5">
            <a:alphaModFix/>
          </a:blip>
          <a:stretch>
            <a:fillRect/>
          </a:stretch>
        </p:blipFill>
        <p:spPr>
          <a:xfrm>
            <a:off x="566875" y="973150"/>
            <a:ext cx="7625167" cy="5718875"/>
          </a:xfrm>
          <a:prstGeom prst="rect">
            <a:avLst/>
          </a:prstGeom>
          <a:noFill/>
          <a:ln>
            <a:noFill/>
          </a:ln>
        </p:spPr>
      </p:pic>
      <p:sp>
        <p:nvSpPr>
          <p:cNvPr id="280" name="Google Shape;280;p34"/>
          <p:cNvSpPr txBox="1"/>
          <p:nvPr/>
        </p:nvSpPr>
        <p:spPr>
          <a:xfrm>
            <a:off x="2142050" y="500950"/>
            <a:ext cx="73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81" name="Google Shape;281;p34"/>
          <p:cNvSpPr txBox="1"/>
          <p:nvPr/>
        </p:nvSpPr>
        <p:spPr>
          <a:xfrm>
            <a:off x="25975" y="172750"/>
            <a:ext cx="8973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rPr>
              <a:t>Игровая тренировка Пираньи</a:t>
            </a:r>
            <a:endParaRPr b="1" sz="2000">
              <a:solidFill>
                <a:schemeClr val="dk1"/>
              </a:solidFill>
            </a:endParaRPr>
          </a:p>
          <a:p>
            <a:pPr indent="0" lvl="0" marL="0" rtl="0" algn="ctr">
              <a:spcBef>
                <a:spcPts val="0"/>
              </a:spcBef>
              <a:spcAft>
                <a:spcPts val="0"/>
              </a:spcAft>
              <a:buNone/>
            </a:pPr>
            <a:r>
              <a:rPr lang="en-US" sz="2000">
                <a:solidFill>
                  <a:schemeClr val="dk1"/>
                </a:solidFill>
              </a:rPr>
              <a:t>2012</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35"/>
          <p:cNvGrpSpPr/>
          <p:nvPr/>
        </p:nvGrpSpPr>
        <p:grpSpPr>
          <a:xfrm>
            <a:off x="6499" y="1799"/>
            <a:ext cx="9131000" cy="6854400"/>
            <a:chOff x="0" y="0"/>
            <a:chExt cx="9131000" cy="6854400"/>
          </a:xfrm>
        </p:grpSpPr>
        <p:sp>
          <p:nvSpPr>
            <p:cNvPr id="287" name="Google Shape;287;p35"/>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88" name="Google Shape;288;p35"/>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89" name="Google Shape;289;p35"/>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90" name="Google Shape;290;p35"/>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1" name="Google Shape;291;p35"/>
          <p:cNvPicPr preferRelativeResize="0"/>
          <p:nvPr/>
        </p:nvPicPr>
        <p:blipFill>
          <a:blip r:embed="rId4">
            <a:alphaModFix/>
          </a:blip>
          <a:stretch>
            <a:fillRect/>
          </a:stretch>
        </p:blipFill>
        <p:spPr>
          <a:xfrm>
            <a:off x="4158852" y="159550"/>
            <a:ext cx="3502515" cy="6390151"/>
          </a:xfrm>
          <a:prstGeom prst="rect">
            <a:avLst/>
          </a:prstGeom>
          <a:noFill/>
          <a:ln>
            <a:noFill/>
          </a:ln>
        </p:spPr>
      </p:pic>
      <p:pic>
        <p:nvPicPr>
          <p:cNvPr id="292" name="Google Shape;292;p35"/>
          <p:cNvPicPr preferRelativeResize="0"/>
          <p:nvPr/>
        </p:nvPicPr>
        <p:blipFill>
          <a:blip r:embed="rId5">
            <a:alphaModFix/>
          </a:blip>
          <a:stretch>
            <a:fillRect/>
          </a:stretch>
        </p:blipFill>
        <p:spPr>
          <a:xfrm>
            <a:off x="200660" y="159557"/>
            <a:ext cx="3615150" cy="6390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pSp>
        <p:nvGrpSpPr>
          <p:cNvPr id="297" name="Google Shape;297;p36"/>
          <p:cNvGrpSpPr/>
          <p:nvPr/>
        </p:nvGrpSpPr>
        <p:grpSpPr>
          <a:xfrm>
            <a:off x="6499" y="1799"/>
            <a:ext cx="9131000" cy="6854400"/>
            <a:chOff x="0" y="0"/>
            <a:chExt cx="9131000" cy="6854400"/>
          </a:xfrm>
        </p:grpSpPr>
        <p:sp>
          <p:nvSpPr>
            <p:cNvPr id="298" name="Google Shape;298;p3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99" name="Google Shape;299;p3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300" name="Google Shape;300;p36"/>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301" name="Google Shape;301;p36"/>
          <p:cNvSpPr txBox="1"/>
          <p:nvPr/>
        </p:nvSpPr>
        <p:spPr>
          <a:xfrm>
            <a:off x="25975" y="6291825"/>
            <a:ext cx="834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2" name="Google Shape;302;p36" title="Раубичи станции">
            <a:hlinkClick r:id="rId4"/>
          </p:cNvPr>
          <p:cNvPicPr preferRelativeResize="0"/>
          <p:nvPr/>
        </p:nvPicPr>
        <p:blipFill>
          <a:blip r:embed="rId5">
            <a:alphaModFix/>
          </a:blip>
          <a:stretch>
            <a:fillRect/>
          </a:stretch>
        </p:blipFill>
        <p:spPr>
          <a:xfrm>
            <a:off x="221295" y="170000"/>
            <a:ext cx="8696056" cy="652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7"/>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308" name="Google Shape;308;p37"/>
          <p:cNvSpPr txBox="1"/>
          <p:nvPr>
            <p:ph type="title"/>
          </p:nvPr>
        </p:nvSpPr>
        <p:spPr>
          <a:xfrm>
            <a:off x="1165125" y="6073975"/>
            <a:ext cx="6898500" cy="556800"/>
          </a:xfrm>
          <a:prstGeom prst="rect">
            <a:avLst/>
          </a:prstGeom>
          <a:noFill/>
          <a:ln>
            <a:noFill/>
          </a:ln>
        </p:spPr>
        <p:txBody>
          <a:bodyPr anchorCtr="0" anchor="ctr" bIns="45700" lIns="45700" spcFirstLastPara="1" rIns="45700" wrap="square" tIns="45700">
            <a:noAutofit/>
          </a:bodyPr>
          <a:lstStyle/>
          <a:p>
            <a:pPr indent="0" lvl="0" marL="0" rtl="0" algn="just">
              <a:lnSpc>
                <a:spcPct val="90000"/>
              </a:lnSpc>
              <a:spcBef>
                <a:spcPts val="0"/>
              </a:spcBef>
              <a:spcAft>
                <a:spcPts val="0"/>
              </a:spcAft>
              <a:buClr>
                <a:schemeClr val="dk1"/>
              </a:buClr>
              <a:buSzPts val="3240"/>
              <a:buFont typeface="Arial"/>
              <a:buNone/>
            </a:pPr>
            <a:r>
              <a:rPr lang="en-US" sz="1740">
                <a:solidFill>
                  <a:schemeClr val="lt1"/>
                </a:solidFill>
                <a:latin typeface="Times New Roman"/>
                <a:ea typeface="Times New Roman"/>
                <a:cs typeface="Times New Roman"/>
                <a:sym typeface="Times New Roman"/>
              </a:rPr>
              <a:t>АССОЦИАЦИЯ «ФЕДЕРАЦИЯ ХОККЕЯ РЕСПУБЛИКИ БЕЛАРУСЬ»</a:t>
            </a:r>
            <a:endParaRPr sz="1020">
              <a:solidFill>
                <a:schemeClr val="lt1"/>
              </a:solidFill>
              <a:latin typeface="Times New Roman"/>
              <a:ea typeface="Times New Roman"/>
              <a:cs typeface="Times New Roman"/>
              <a:sym typeface="Times New Roman"/>
            </a:endParaRPr>
          </a:p>
        </p:txBody>
      </p:sp>
      <p:sp>
        <p:nvSpPr>
          <p:cNvPr id="309" name="Google Shape;309;p37"/>
          <p:cNvSpPr txBox="1"/>
          <p:nvPr/>
        </p:nvSpPr>
        <p:spPr>
          <a:xfrm>
            <a:off x="-5025" y="1139033"/>
            <a:ext cx="8940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900">
                <a:solidFill>
                  <a:schemeClr val="lt1"/>
                </a:solidFill>
                <a:latin typeface="Times New Roman"/>
                <a:ea typeface="Times New Roman"/>
                <a:cs typeface="Times New Roman"/>
                <a:sym typeface="Times New Roman"/>
              </a:rPr>
              <a:t>Спасибо за внимание.</a:t>
            </a:r>
            <a:endParaRPr sz="29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pSp>
        <p:nvGrpSpPr>
          <p:cNvPr id="78" name="Google Shape;78;p17"/>
          <p:cNvGrpSpPr/>
          <p:nvPr/>
        </p:nvGrpSpPr>
        <p:grpSpPr>
          <a:xfrm>
            <a:off x="-5026" y="1724"/>
            <a:ext cx="9131000" cy="6854400"/>
            <a:chOff x="0" y="0"/>
            <a:chExt cx="9131000" cy="6854400"/>
          </a:xfrm>
        </p:grpSpPr>
        <p:sp>
          <p:nvSpPr>
            <p:cNvPr id="79" name="Google Shape;79;p17"/>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80" name="Google Shape;80;p17"/>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81" name="Google Shape;81;p17"/>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82" name="Google Shape;82;p17"/>
          <p:cNvPicPr preferRelativeResize="0"/>
          <p:nvPr/>
        </p:nvPicPr>
        <p:blipFill>
          <a:blip r:embed="rId4">
            <a:alphaModFix/>
          </a:blip>
          <a:stretch>
            <a:fillRect/>
          </a:stretch>
        </p:blipFill>
        <p:spPr>
          <a:xfrm>
            <a:off x="52776" y="1726"/>
            <a:ext cx="9091226" cy="6676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8"/>
          <p:cNvGrpSpPr/>
          <p:nvPr/>
        </p:nvGrpSpPr>
        <p:grpSpPr>
          <a:xfrm>
            <a:off x="-5026" y="1724"/>
            <a:ext cx="9131000" cy="6854400"/>
            <a:chOff x="0" y="0"/>
            <a:chExt cx="9131000" cy="6854400"/>
          </a:xfrm>
        </p:grpSpPr>
        <p:sp>
          <p:nvSpPr>
            <p:cNvPr id="88" name="Google Shape;88;p18"/>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89" name="Google Shape;89;p18"/>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90" name="Google Shape;90;p18"/>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91" name="Google Shape;91;p18" title="Станции 2015 Юность">
            <a:hlinkClick r:id="rId4"/>
          </p:cNvPr>
          <p:cNvPicPr preferRelativeResize="0"/>
          <p:nvPr/>
        </p:nvPicPr>
        <p:blipFill>
          <a:blip r:embed="rId5">
            <a:alphaModFix/>
          </a:blip>
          <a:stretch>
            <a:fillRect/>
          </a:stretch>
        </p:blipFill>
        <p:spPr>
          <a:xfrm>
            <a:off x="4476950" y="3162275"/>
            <a:ext cx="4572000" cy="3429000"/>
          </a:xfrm>
          <a:prstGeom prst="rect">
            <a:avLst/>
          </a:prstGeom>
          <a:noFill/>
          <a:ln>
            <a:noFill/>
          </a:ln>
        </p:spPr>
      </p:pic>
      <p:pic>
        <p:nvPicPr>
          <p:cNvPr id="92" name="Google Shape;92;p18"/>
          <p:cNvPicPr preferRelativeResize="0"/>
          <p:nvPr/>
        </p:nvPicPr>
        <p:blipFill>
          <a:blip r:embed="rId6">
            <a:alphaModFix/>
          </a:blip>
          <a:stretch>
            <a:fillRect/>
          </a:stretch>
        </p:blipFill>
        <p:spPr>
          <a:xfrm rot="5400000">
            <a:off x="-1166350" y="1540675"/>
            <a:ext cx="6558324" cy="3653725"/>
          </a:xfrm>
          <a:prstGeom prst="rect">
            <a:avLst/>
          </a:prstGeom>
          <a:noFill/>
          <a:ln>
            <a:noFill/>
          </a:ln>
        </p:spPr>
      </p:pic>
      <p:sp>
        <p:nvSpPr>
          <p:cNvPr id="93" name="Google Shape;93;p18"/>
          <p:cNvSpPr txBox="1"/>
          <p:nvPr/>
        </p:nvSpPr>
        <p:spPr>
          <a:xfrm>
            <a:off x="4279275" y="218900"/>
            <a:ext cx="4493100" cy="24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latin typeface="Times New Roman"/>
                <a:ea typeface="Times New Roman"/>
                <a:cs typeface="Times New Roman"/>
                <a:sym typeface="Times New Roman"/>
              </a:rPr>
              <a:t>Тренировка по станциям</a:t>
            </a:r>
            <a:endParaRPr b="1" sz="2300">
              <a:latin typeface="Times New Roman"/>
              <a:ea typeface="Times New Roman"/>
              <a:cs typeface="Times New Roman"/>
              <a:sym typeface="Times New Roman"/>
            </a:endParaRPr>
          </a:p>
          <a:p>
            <a:pPr indent="-374650" lvl="0" marL="457200" rtl="0" algn="l">
              <a:lnSpc>
                <a:spcPct val="150000"/>
              </a:lnSpc>
              <a:spcBef>
                <a:spcPts val="0"/>
              </a:spcBef>
              <a:spcAft>
                <a:spcPts val="0"/>
              </a:spcAft>
              <a:buSzPts val="2300"/>
              <a:buFont typeface="Times New Roman"/>
              <a:buAutoNum type="arabicPeriod"/>
            </a:pPr>
            <a:r>
              <a:rPr lang="en-US" sz="2300">
                <a:latin typeface="Times New Roman"/>
                <a:ea typeface="Times New Roman"/>
                <a:cs typeface="Times New Roman"/>
                <a:sym typeface="Times New Roman"/>
              </a:rPr>
              <a:t>Игра 4х4</a:t>
            </a:r>
            <a:endParaRPr sz="2300">
              <a:latin typeface="Times New Roman"/>
              <a:ea typeface="Times New Roman"/>
              <a:cs typeface="Times New Roman"/>
              <a:sym typeface="Times New Roman"/>
            </a:endParaRPr>
          </a:p>
          <a:p>
            <a:pPr indent="-374650" lvl="0" marL="457200" rtl="0" algn="l">
              <a:lnSpc>
                <a:spcPct val="150000"/>
              </a:lnSpc>
              <a:spcBef>
                <a:spcPts val="0"/>
              </a:spcBef>
              <a:spcAft>
                <a:spcPts val="0"/>
              </a:spcAft>
              <a:buSzPts val="2300"/>
              <a:buFont typeface="Times New Roman"/>
              <a:buAutoNum type="arabicPeriod"/>
            </a:pPr>
            <a:r>
              <a:rPr lang="en-US" sz="2300">
                <a:latin typeface="Times New Roman"/>
                <a:ea typeface="Times New Roman"/>
                <a:cs typeface="Times New Roman"/>
                <a:sym typeface="Times New Roman"/>
              </a:rPr>
              <a:t>Слалом с шайбой</a:t>
            </a:r>
            <a:endParaRPr sz="2300">
              <a:latin typeface="Times New Roman"/>
              <a:ea typeface="Times New Roman"/>
              <a:cs typeface="Times New Roman"/>
              <a:sym typeface="Times New Roman"/>
            </a:endParaRPr>
          </a:p>
          <a:p>
            <a:pPr indent="-374650" lvl="0" marL="457200" rtl="0" algn="l">
              <a:lnSpc>
                <a:spcPct val="150000"/>
              </a:lnSpc>
              <a:spcBef>
                <a:spcPts val="0"/>
              </a:spcBef>
              <a:spcAft>
                <a:spcPts val="0"/>
              </a:spcAft>
              <a:buSzPts val="2300"/>
              <a:buFont typeface="Times New Roman"/>
              <a:buAutoNum type="arabicPeriod"/>
            </a:pPr>
            <a:r>
              <a:rPr lang="en-US" sz="2300">
                <a:latin typeface="Times New Roman"/>
                <a:ea typeface="Times New Roman"/>
                <a:cs typeface="Times New Roman"/>
                <a:sym typeface="Times New Roman"/>
              </a:rPr>
              <a:t>Змейка без клюшек</a:t>
            </a:r>
            <a:endParaRPr sz="2300">
              <a:latin typeface="Times New Roman"/>
              <a:ea typeface="Times New Roman"/>
              <a:cs typeface="Times New Roman"/>
              <a:sym typeface="Times New Roman"/>
            </a:endParaRPr>
          </a:p>
          <a:p>
            <a:pPr indent="-374650" lvl="0" marL="457200" rtl="0" algn="l">
              <a:lnSpc>
                <a:spcPct val="150000"/>
              </a:lnSpc>
              <a:spcBef>
                <a:spcPts val="0"/>
              </a:spcBef>
              <a:spcAft>
                <a:spcPts val="0"/>
              </a:spcAft>
              <a:buSzPts val="2300"/>
              <a:buFont typeface="Times New Roman"/>
              <a:buAutoNum type="arabicPeriod"/>
            </a:pPr>
            <a:r>
              <a:rPr lang="en-US" sz="2300">
                <a:latin typeface="Times New Roman"/>
                <a:ea typeface="Times New Roman"/>
                <a:cs typeface="Times New Roman"/>
                <a:sym typeface="Times New Roman"/>
              </a:rPr>
              <a:t>Слалом без шайбы</a:t>
            </a:r>
            <a:endParaRPr sz="23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19"/>
          <p:cNvGrpSpPr/>
          <p:nvPr/>
        </p:nvGrpSpPr>
        <p:grpSpPr>
          <a:xfrm>
            <a:off x="6499" y="1799"/>
            <a:ext cx="9131000" cy="6854400"/>
            <a:chOff x="0" y="0"/>
            <a:chExt cx="9131000" cy="6854400"/>
          </a:xfrm>
        </p:grpSpPr>
        <p:sp>
          <p:nvSpPr>
            <p:cNvPr id="99" name="Google Shape;99;p19"/>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00" name="Google Shape;100;p19"/>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01" name="Google Shape;101;p19"/>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102" name="Google Shape;102;p19"/>
          <p:cNvPicPr preferRelativeResize="0"/>
          <p:nvPr/>
        </p:nvPicPr>
        <p:blipFill>
          <a:blip r:embed="rId4">
            <a:alphaModFix/>
          </a:blip>
          <a:stretch>
            <a:fillRect/>
          </a:stretch>
        </p:blipFill>
        <p:spPr>
          <a:xfrm rot="5400000">
            <a:off x="-318862" y="3058739"/>
            <a:ext cx="4091250" cy="3197924"/>
          </a:xfrm>
          <a:prstGeom prst="rect">
            <a:avLst/>
          </a:prstGeom>
          <a:noFill/>
          <a:ln>
            <a:noFill/>
          </a:ln>
        </p:spPr>
      </p:pic>
      <p:pic>
        <p:nvPicPr>
          <p:cNvPr id="103" name="Google Shape;103;p19" title="Полоса препятствий">
            <a:hlinkClick r:id="rId5"/>
          </p:cNvPr>
          <p:cNvPicPr preferRelativeResize="0"/>
          <p:nvPr/>
        </p:nvPicPr>
        <p:blipFill>
          <a:blip r:embed="rId6">
            <a:alphaModFix/>
          </a:blip>
          <a:stretch>
            <a:fillRect/>
          </a:stretch>
        </p:blipFill>
        <p:spPr>
          <a:xfrm>
            <a:off x="3647008" y="2612075"/>
            <a:ext cx="5454992" cy="4091250"/>
          </a:xfrm>
          <a:prstGeom prst="rect">
            <a:avLst/>
          </a:prstGeom>
          <a:noFill/>
          <a:ln>
            <a:noFill/>
          </a:ln>
        </p:spPr>
      </p:pic>
      <p:sp>
        <p:nvSpPr>
          <p:cNvPr id="104" name="Google Shape;104;p19"/>
          <p:cNvSpPr txBox="1"/>
          <p:nvPr/>
        </p:nvSpPr>
        <p:spPr>
          <a:xfrm>
            <a:off x="42000" y="74600"/>
            <a:ext cx="9060000" cy="239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900">
                <a:solidFill>
                  <a:srgbClr val="333333"/>
                </a:solidFill>
                <a:latin typeface="Times New Roman"/>
                <a:ea typeface="Times New Roman"/>
                <a:cs typeface="Times New Roman"/>
                <a:sym typeface="Times New Roman"/>
              </a:rPr>
              <a:t>Эстафета в виде полосы препятствий.</a:t>
            </a:r>
            <a:endParaRPr b="1" sz="2900">
              <a:solidFill>
                <a:srgbClr val="333333"/>
              </a:solidFill>
              <a:latin typeface="Times New Roman"/>
              <a:ea typeface="Times New Roman"/>
              <a:cs typeface="Times New Roman"/>
              <a:sym typeface="Times New Roman"/>
            </a:endParaRPr>
          </a:p>
          <a:p>
            <a:pPr indent="0" lvl="0" marL="0" rtl="0" algn="l">
              <a:lnSpc>
                <a:spcPct val="110000"/>
              </a:lnSpc>
              <a:spcBef>
                <a:spcPts val="1500"/>
              </a:spcBef>
              <a:spcAft>
                <a:spcPts val="0"/>
              </a:spcAft>
              <a:buNone/>
            </a:pPr>
            <a:r>
              <a:rPr b="1" lang="en-US" sz="1600">
                <a:solidFill>
                  <a:srgbClr val="253E56"/>
                </a:solidFill>
              </a:rPr>
              <a:t>Рекомендации тренерам:</a:t>
            </a:r>
            <a:endParaRPr b="1" sz="1600">
              <a:solidFill>
                <a:srgbClr val="253E56"/>
              </a:solidFill>
            </a:endParaRPr>
          </a:p>
          <a:p>
            <a:pPr indent="-333375" lvl="0" marL="457200" rtl="0" algn="l">
              <a:lnSpc>
                <a:spcPct val="115000"/>
              </a:lnSpc>
              <a:spcBef>
                <a:spcPts val="800"/>
              </a:spcBef>
              <a:spcAft>
                <a:spcPts val="0"/>
              </a:spcAft>
              <a:buClr>
                <a:srgbClr val="333333"/>
              </a:buClr>
              <a:buSzPts val="1650"/>
              <a:buFont typeface="Times New Roman"/>
              <a:buAutoNum type="arabicPeriod"/>
            </a:pPr>
            <a:r>
              <a:rPr lang="en-US" sz="1650">
                <a:solidFill>
                  <a:srgbClr val="333333"/>
                </a:solidFill>
                <a:latin typeface="Times New Roman"/>
                <a:ea typeface="Times New Roman"/>
                <a:cs typeface="Times New Roman"/>
                <a:sym typeface="Times New Roman"/>
              </a:rPr>
              <a:t>Поощряйте игроков проходить препятствия не только быстро, но и правильно.</a:t>
            </a:r>
            <a:endParaRPr sz="1650">
              <a:solidFill>
                <a:srgbClr val="333333"/>
              </a:solidFill>
              <a:latin typeface="Times New Roman"/>
              <a:ea typeface="Times New Roman"/>
              <a:cs typeface="Times New Roman"/>
              <a:sym typeface="Times New Roman"/>
            </a:endParaRPr>
          </a:p>
          <a:p>
            <a:pPr indent="-333375" lvl="0" marL="457200" rtl="0" algn="l">
              <a:lnSpc>
                <a:spcPct val="115000"/>
              </a:lnSpc>
              <a:spcBef>
                <a:spcPts val="0"/>
              </a:spcBef>
              <a:spcAft>
                <a:spcPts val="0"/>
              </a:spcAft>
              <a:buClr>
                <a:srgbClr val="333333"/>
              </a:buClr>
              <a:buSzPts val="1650"/>
              <a:buFont typeface="Times New Roman"/>
              <a:buAutoNum type="arabicPeriod"/>
            </a:pPr>
            <a:r>
              <a:rPr lang="en-US" sz="1650">
                <a:solidFill>
                  <a:srgbClr val="333333"/>
                </a:solidFill>
                <a:latin typeface="Times New Roman"/>
                <a:ea typeface="Times New Roman"/>
                <a:cs typeface="Times New Roman"/>
                <a:sym typeface="Times New Roman"/>
              </a:rPr>
              <a:t>Общайтесь: практикуйте вербальное и невербальное общение со своими товарищами по команде.</a:t>
            </a:r>
            <a:endParaRPr sz="1650">
              <a:solidFill>
                <a:srgbClr val="333333"/>
              </a:solidFill>
              <a:latin typeface="Times New Roman"/>
              <a:ea typeface="Times New Roman"/>
              <a:cs typeface="Times New Roman"/>
              <a:sym typeface="Times New Roman"/>
            </a:endParaRPr>
          </a:p>
          <a:p>
            <a:pPr indent="-333375" lvl="0" marL="457200" rtl="0" algn="l">
              <a:lnSpc>
                <a:spcPct val="115000"/>
              </a:lnSpc>
              <a:spcBef>
                <a:spcPts val="0"/>
              </a:spcBef>
              <a:spcAft>
                <a:spcPts val="0"/>
              </a:spcAft>
              <a:buClr>
                <a:srgbClr val="333333"/>
              </a:buClr>
              <a:buSzPts val="1650"/>
              <a:buFont typeface="Times New Roman"/>
              <a:buAutoNum type="arabicPeriod"/>
            </a:pPr>
            <a:r>
              <a:rPr lang="en-US" sz="1650">
                <a:solidFill>
                  <a:srgbClr val="333333"/>
                </a:solidFill>
                <a:latin typeface="Times New Roman"/>
                <a:ea typeface="Times New Roman"/>
                <a:cs typeface="Times New Roman"/>
                <a:sym typeface="Times New Roman"/>
              </a:rPr>
              <a:t>Требуйте от игроков болеть за партнеров и поддерживать их.</a:t>
            </a:r>
            <a:endParaRPr sz="1650">
              <a:solidFill>
                <a:srgbClr val="333333"/>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20"/>
          <p:cNvGrpSpPr/>
          <p:nvPr/>
        </p:nvGrpSpPr>
        <p:grpSpPr>
          <a:xfrm>
            <a:off x="-5026" y="1724"/>
            <a:ext cx="9131000" cy="6854400"/>
            <a:chOff x="0" y="0"/>
            <a:chExt cx="9131000" cy="6854400"/>
          </a:xfrm>
        </p:grpSpPr>
        <p:sp>
          <p:nvSpPr>
            <p:cNvPr id="110" name="Google Shape;110;p20"/>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11" name="Google Shape;111;p20"/>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12" name="Google Shape;112;p20"/>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113" name="Google Shape;113;p20" title="4 Игры в зоне">
            <a:hlinkClick r:id="rId4"/>
          </p:cNvPr>
          <p:cNvPicPr preferRelativeResize="0"/>
          <p:nvPr/>
        </p:nvPicPr>
        <p:blipFill>
          <a:blip r:embed="rId5">
            <a:alphaModFix/>
          </a:blip>
          <a:stretch>
            <a:fillRect/>
          </a:stretch>
        </p:blipFill>
        <p:spPr>
          <a:xfrm>
            <a:off x="218900" y="3666888"/>
            <a:ext cx="4091300" cy="3191112"/>
          </a:xfrm>
          <a:prstGeom prst="rect">
            <a:avLst/>
          </a:prstGeom>
          <a:noFill/>
          <a:ln>
            <a:noFill/>
          </a:ln>
        </p:spPr>
      </p:pic>
      <p:pic>
        <p:nvPicPr>
          <p:cNvPr id="114" name="Google Shape;114;p20"/>
          <p:cNvPicPr preferRelativeResize="0"/>
          <p:nvPr/>
        </p:nvPicPr>
        <p:blipFill>
          <a:blip r:embed="rId6">
            <a:alphaModFix/>
          </a:blip>
          <a:stretch>
            <a:fillRect/>
          </a:stretch>
        </p:blipFill>
        <p:spPr>
          <a:xfrm>
            <a:off x="5006625" y="3724863"/>
            <a:ext cx="3977050" cy="3102025"/>
          </a:xfrm>
          <a:prstGeom prst="rect">
            <a:avLst/>
          </a:prstGeom>
          <a:noFill/>
          <a:ln>
            <a:noFill/>
          </a:ln>
        </p:spPr>
      </p:pic>
      <p:sp>
        <p:nvSpPr>
          <p:cNvPr id="115" name="Google Shape;115;p20"/>
          <p:cNvSpPr txBox="1"/>
          <p:nvPr/>
        </p:nvSpPr>
        <p:spPr>
          <a:xfrm>
            <a:off x="90000" y="1725"/>
            <a:ext cx="85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Игровая с разделенными игровыми зонами</a:t>
            </a:r>
            <a:endParaRPr b="1" sz="2000">
              <a:latin typeface="Times New Roman"/>
              <a:ea typeface="Times New Roman"/>
              <a:cs typeface="Times New Roman"/>
              <a:sym typeface="Times New Roman"/>
            </a:endParaRPr>
          </a:p>
        </p:txBody>
      </p:sp>
      <p:pic>
        <p:nvPicPr>
          <p:cNvPr id="116" name="Google Shape;116;p20" title="Игры 1/2 зоны">
            <a:hlinkClick r:id="rId7"/>
          </p:cNvPr>
          <p:cNvPicPr preferRelativeResize="0"/>
          <p:nvPr/>
        </p:nvPicPr>
        <p:blipFill>
          <a:blip r:embed="rId8">
            <a:alphaModFix/>
          </a:blip>
          <a:stretch>
            <a:fillRect/>
          </a:stretch>
        </p:blipFill>
        <p:spPr>
          <a:xfrm>
            <a:off x="218900" y="618200"/>
            <a:ext cx="4091296" cy="2932050"/>
          </a:xfrm>
          <a:prstGeom prst="rect">
            <a:avLst/>
          </a:prstGeom>
          <a:noFill/>
          <a:ln>
            <a:noFill/>
          </a:ln>
        </p:spPr>
      </p:pic>
      <p:pic>
        <p:nvPicPr>
          <p:cNvPr id="117" name="Google Shape;117;p20" title="Игра 1/4 зоны">
            <a:hlinkClick r:id="rId9"/>
          </p:cNvPr>
          <p:cNvPicPr preferRelativeResize="0"/>
          <p:nvPr/>
        </p:nvPicPr>
        <p:blipFill>
          <a:blip r:embed="rId10">
            <a:alphaModFix/>
          </a:blip>
          <a:stretch>
            <a:fillRect/>
          </a:stretch>
        </p:blipFill>
        <p:spPr>
          <a:xfrm>
            <a:off x="4832400" y="618211"/>
            <a:ext cx="3977050" cy="2982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21"/>
          <p:cNvGrpSpPr/>
          <p:nvPr/>
        </p:nvGrpSpPr>
        <p:grpSpPr>
          <a:xfrm>
            <a:off x="-5026" y="1724"/>
            <a:ext cx="9131000" cy="6854400"/>
            <a:chOff x="0" y="0"/>
            <a:chExt cx="9131000" cy="6854400"/>
          </a:xfrm>
        </p:grpSpPr>
        <p:sp>
          <p:nvSpPr>
            <p:cNvPr id="123" name="Google Shape;123;p21"/>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4" name="Google Shape;124;p21"/>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25" name="Google Shape;125;p21"/>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126" name="Google Shape;126;p21"/>
          <p:cNvSpPr txBox="1"/>
          <p:nvPr/>
        </p:nvSpPr>
        <p:spPr>
          <a:xfrm>
            <a:off x="90000" y="1725"/>
            <a:ext cx="85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Игровая с разделенными игровыми зонами</a:t>
            </a:r>
            <a:endParaRPr b="1" sz="2000">
              <a:latin typeface="Times New Roman"/>
              <a:ea typeface="Times New Roman"/>
              <a:cs typeface="Times New Roman"/>
              <a:sym typeface="Times New Roman"/>
            </a:endParaRPr>
          </a:p>
        </p:txBody>
      </p:sp>
      <p:pic>
        <p:nvPicPr>
          <p:cNvPr id="127" name="Google Shape;127;p21" title="Брест станции зона">
            <a:hlinkClick r:id="rId4"/>
          </p:cNvPr>
          <p:cNvPicPr preferRelativeResize="0"/>
          <p:nvPr/>
        </p:nvPicPr>
        <p:blipFill>
          <a:blip r:embed="rId5">
            <a:alphaModFix/>
          </a:blip>
          <a:stretch>
            <a:fillRect/>
          </a:stretch>
        </p:blipFill>
        <p:spPr>
          <a:xfrm>
            <a:off x="4739250" y="3627600"/>
            <a:ext cx="4244425" cy="3183325"/>
          </a:xfrm>
          <a:prstGeom prst="rect">
            <a:avLst/>
          </a:prstGeom>
          <a:noFill/>
          <a:ln>
            <a:noFill/>
          </a:ln>
        </p:spPr>
      </p:pic>
      <p:pic>
        <p:nvPicPr>
          <p:cNvPr id="128" name="Google Shape;128;p21" title="Брест минусы">
            <a:hlinkClick r:id="rId6"/>
          </p:cNvPr>
          <p:cNvPicPr preferRelativeResize="0"/>
          <p:nvPr/>
        </p:nvPicPr>
        <p:blipFill>
          <a:blip r:embed="rId7">
            <a:alphaModFix/>
          </a:blip>
          <a:stretch>
            <a:fillRect/>
          </a:stretch>
        </p:blipFill>
        <p:spPr>
          <a:xfrm>
            <a:off x="360250" y="3627600"/>
            <a:ext cx="4244425" cy="3183319"/>
          </a:xfrm>
          <a:prstGeom prst="rect">
            <a:avLst/>
          </a:prstGeom>
          <a:noFill/>
          <a:ln>
            <a:noFill/>
          </a:ln>
        </p:spPr>
      </p:pic>
      <p:pic>
        <p:nvPicPr>
          <p:cNvPr id="129" name="Google Shape;129;p21"/>
          <p:cNvPicPr preferRelativeResize="0"/>
          <p:nvPr/>
        </p:nvPicPr>
        <p:blipFill>
          <a:blip r:embed="rId8">
            <a:alphaModFix/>
          </a:blip>
          <a:stretch>
            <a:fillRect/>
          </a:stretch>
        </p:blipFill>
        <p:spPr>
          <a:xfrm>
            <a:off x="4739250" y="392325"/>
            <a:ext cx="4244424" cy="3322113"/>
          </a:xfrm>
          <a:prstGeom prst="rect">
            <a:avLst/>
          </a:prstGeom>
          <a:noFill/>
          <a:ln>
            <a:noFill/>
          </a:ln>
        </p:spPr>
      </p:pic>
      <p:pic>
        <p:nvPicPr>
          <p:cNvPr id="130" name="Google Shape;130;p21"/>
          <p:cNvPicPr preferRelativeResize="0"/>
          <p:nvPr/>
        </p:nvPicPr>
        <p:blipFill>
          <a:blip r:embed="rId9">
            <a:alphaModFix/>
          </a:blip>
          <a:stretch>
            <a:fillRect/>
          </a:stretch>
        </p:blipFill>
        <p:spPr>
          <a:xfrm rot="5400000">
            <a:off x="695938" y="-213612"/>
            <a:ext cx="3243825" cy="445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22"/>
          <p:cNvGrpSpPr/>
          <p:nvPr/>
        </p:nvGrpSpPr>
        <p:grpSpPr>
          <a:xfrm>
            <a:off x="-5026" y="1724"/>
            <a:ext cx="9131000" cy="6854400"/>
            <a:chOff x="0" y="0"/>
            <a:chExt cx="9131000" cy="6854400"/>
          </a:xfrm>
        </p:grpSpPr>
        <p:sp>
          <p:nvSpPr>
            <p:cNvPr id="136" name="Google Shape;136;p22"/>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37" name="Google Shape;137;p22"/>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38" name="Google Shape;138;p22"/>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139" name="Google Shape;139;p22"/>
          <p:cNvSpPr txBox="1"/>
          <p:nvPr/>
        </p:nvSpPr>
        <p:spPr>
          <a:xfrm>
            <a:off x="90000" y="1725"/>
            <a:ext cx="9036000" cy="326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Тренировка:</a:t>
            </a:r>
            <a:endParaRPr b="1"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Время работы  на линии 8 секунд</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US" sz="2000">
                <a:latin typeface="Times New Roman"/>
                <a:ea typeface="Times New Roman"/>
                <a:cs typeface="Times New Roman"/>
                <a:sym typeface="Times New Roman"/>
              </a:rPr>
              <a:t>28 линий за 45 минут</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b="1" lang="en-US" sz="2000">
                <a:latin typeface="Times New Roman"/>
                <a:ea typeface="Times New Roman"/>
                <a:cs typeface="Times New Roman"/>
                <a:sym typeface="Times New Roman"/>
              </a:rPr>
              <a:t>За 45 минут</a:t>
            </a:r>
            <a:r>
              <a:rPr lang="en-US" sz="2000">
                <a:latin typeface="Times New Roman"/>
                <a:ea typeface="Times New Roman"/>
                <a:cs typeface="Times New Roman"/>
                <a:sym typeface="Times New Roman"/>
              </a:rPr>
              <a:t> тренировки </a:t>
            </a:r>
            <a:r>
              <a:rPr b="1" lang="en-US" sz="2000">
                <a:latin typeface="Times New Roman"/>
                <a:ea typeface="Times New Roman"/>
                <a:cs typeface="Times New Roman"/>
                <a:sym typeface="Times New Roman"/>
              </a:rPr>
              <a:t>3 минуты 44 секунды</a:t>
            </a:r>
            <a:r>
              <a:rPr lang="en-US" sz="2000">
                <a:latin typeface="Times New Roman"/>
                <a:ea typeface="Times New Roman"/>
                <a:cs typeface="Times New Roman"/>
                <a:sym typeface="Times New Roman"/>
              </a:rPr>
              <a:t> активности</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Если мы работаем исключительно над скоростью такой объем заданий может быть оправдан. В связи с необходимостью восстанавливаться между повторениями.</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Здесь восстанавливаться не нужно в связи с низкой интенсивностью заданий.</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Второе видео 26 повторений за 29 минут при времени работы 8 секунд (соответственно за тренировку дети сделают на 30% больше)</a:t>
            </a:r>
            <a:endParaRPr sz="2000">
              <a:latin typeface="Times New Roman"/>
              <a:ea typeface="Times New Roman"/>
              <a:cs typeface="Times New Roman"/>
              <a:sym typeface="Times New Roman"/>
            </a:endParaRPr>
          </a:p>
        </p:txBody>
      </p:sp>
      <p:pic>
        <p:nvPicPr>
          <p:cNvPr id="140" name="Google Shape;140;p22" title="Гродно низкий обьем заданий">
            <a:hlinkClick r:id="rId4"/>
          </p:cNvPr>
          <p:cNvPicPr preferRelativeResize="0"/>
          <p:nvPr/>
        </p:nvPicPr>
        <p:blipFill>
          <a:blip r:embed="rId5">
            <a:alphaModFix/>
          </a:blip>
          <a:stretch>
            <a:fillRect/>
          </a:stretch>
        </p:blipFill>
        <p:spPr>
          <a:xfrm>
            <a:off x="271625" y="3617375"/>
            <a:ext cx="4122450" cy="3091825"/>
          </a:xfrm>
          <a:prstGeom prst="rect">
            <a:avLst/>
          </a:prstGeom>
          <a:noFill/>
          <a:ln>
            <a:noFill/>
          </a:ln>
        </p:spPr>
      </p:pic>
      <p:pic>
        <p:nvPicPr>
          <p:cNvPr id="141" name="Google Shape;141;p22" title="Поперек техника КАТАНИЯ">
            <a:hlinkClick r:id="rId6"/>
          </p:cNvPr>
          <p:cNvPicPr preferRelativeResize="0"/>
          <p:nvPr/>
        </p:nvPicPr>
        <p:blipFill>
          <a:blip r:embed="rId7">
            <a:alphaModFix/>
          </a:blip>
          <a:stretch>
            <a:fillRect/>
          </a:stretch>
        </p:blipFill>
        <p:spPr>
          <a:xfrm>
            <a:off x="4594267" y="3617375"/>
            <a:ext cx="4122433" cy="309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23"/>
          <p:cNvGrpSpPr/>
          <p:nvPr/>
        </p:nvGrpSpPr>
        <p:grpSpPr>
          <a:xfrm>
            <a:off x="-43301" y="1799"/>
            <a:ext cx="9131000" cy="6854400"/>
            <a:chOff x="0" y="0"/>
            <a:chExt cx="9131000" cy="6854400"/>
          </a:xfrm>
        </p:grpSpPr>
        <p:sp>
          <p:nvSpPr>
            <p:cNvPr id="147" name="Google Shape;147;p23"/>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48" name="Google Shape;148;p23"/>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49" name="Google Shape;149;p23"/>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pic>
        <p:nvPicPr>
          <p:cNvPr id="150" name="Google Shape;150;p23" title="Динамо техника владения клюшкой и шайбой">
            <a:hlinkClick r:id="rId4"/>
          </p:cNvPr>
          <p:cNvPicPr preferRelativeResize="0"/>
          <p:nvPr/>
        </p:nvPicPr>
        <p:blipFill>
          <a:blip r:embed="rId5">
            <a:alphaModFix/>
          </a:blip>
          <a:stretch>
            <a:fillRect/>
          </a:stretch>
        </p:blipFill>
        <p:spPr>
          <a:xfrm>
            <a:off x="2258613" y="3460809"/>
            <a:ext cx="4527175" cy="3395391"/>
          </a:xfrm>
          <a:prstGeom prst="rect">
            <a:avLst/>
          </a:prstGeom>
          <a:noFill/>
          <a:ln>
            <a:noFill/>
          </a:ln>
        </p:spPr>
      </p:pic>
      <p:sp>
        <p:nvSpPr>
          <p:cNvPr id="151" name="Google Shape;151;p23"/>
          <p:cNvSpPr txBox="1"/>
          <p:nvPr/>
        </p:nvSpPr>
        <p:spPr>
          <a:xfrm>
            <a:off x="0" y="0"/>
            <a:ext cx="9131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dk1"/>
                </a:solidFill>
                <a:latin typeface="Times New Roman"/>
                <a:ea typeface="Times New Roman"/>
                <a:cs typeface="Times New Roman"/>
                <a:sym typeface="Times New Roman"/>
              </a:rPr>
              <a:t>Изменения в тренировке для улучшения качества учебно тренировочного процесса</a:t>
            </a:r>
            <a:endParaRPr/>
          </a:p>
        </p:txBody>
      </p:sp>
      <p:pic>
        <p:nvPicPr>
          <p:cNvPr id="152" name="Google Shape;152;p23"/>
          <p:cNvPicPr preferRelativeResize="0"/>
          <p:nvPr/>
        </p:nvPicPr>
        <p:blipFill>
          <a:blip r:embed="rId6">
            <a:alphaModFix/>
          </a:blip>
          <a:stretch>
            <a:fillRect/>
          </a:stretch>
        </p:blipFill>
        <p:spPr>
          <a:xfrm rot="-5400000">
            <a:off x="739950" y="438675"/>
            <a:ext cx="2608650" cy="3332100"/>
          </a:xfrm>
          <a:prstGeom prst="rect">
            <a:avLst/>
          </a:prstGeom>
          <a:noFill/>
          <a:ln>
            <a:noFill/>
          </a:ln>
        </p:spPr>
      </p:pic>
      <p:pic>
        <p:nvPicPr>
          <p:cNvPr id="153" name="Google Shape;153;p23"/>
          <p:cNvPicPr preferRelativeResize="0"/>
          <p:nvPr/>
        </p:nvPicPr>
        <p:blipFill>
          <a:blip r:embed="rId7">
            <a:alphaModFix/>
          </a:blip>
          <a:stretch>
            <a:fillRect/>
          </a:stretch>
        </p:blipFill>
        <p:spPr>
          <a:xfrm rot="5400000">
            <a:off x="5487819" y="386575"/>
            <a:ext cx="2663183" cy="3395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